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257" r:id="rId3"/>
    <p:sldId id="258" r:id="rId4"/>
    <p:sldId id="260" r:id="rId5"/>
    <p:sldId id="264" r:id="rId6"/>
    <p:sldId id="265" r:id="rId7"/>
    <p:sldId id="261" r:id="rId8"/>
    <p:sldId id="270" r:id="rId9"/>
    <p:sldId id="262" r:id="rId10"/>
    <p:sldId id="272" r:id="rId11"/>
    <p:sldId id="273" r:id="rId12"/>
    <p:sldId id="311" r:id="rId13"/>
    <p:sldId id="312" r:id="rId14"/>
    <p:sldId id="313" r:id="rId15"/>
    <p:sldId id="314" r:id="rId16"/>
    <p:sldId id="263" r:id="rId17"/>
    <p:sldId id="274" r:id="rId18"/>
    <p:sldId id="275" r:id="rId19"/>
    <p:sldId id="276" r:id="rId20"/>
    <p:sldId id="277" r:id="rId21"/>
    <p:sldId id="256" r:id="rId22"/>
  </p:sldIdLst>
  <p:sldSz cx="12192000" cy="6858000"/>
  <p:notesSz cx="6858000" cy="9144000"/>
  <p:custDataLst>
    <p:tags r:id="rId2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12" userDrawn="1">
          <p15:clr>
            <a:srgbClr val="A4A3A4"/>
          </p15:clr>
        </p15:guide>
        <p15:guide id="2" pos="3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A9C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varScale="1">
        <p:scale>
          <a:sx n="104" d="100"/>
          <a:sy n="104" d="100"/>
        </p:scale>
        <p:origin x="-192" y="-90"/>
      </p:cViewPr>
      <p:guideLst>
        <p:guide orient="horz" pos="2112"/>
        <p:guide pos="3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7" Type="http://schemas.openxmlformats.org/officeDocument/2006/relationships/tags" Target="tags/tag7.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notesMaster" Target="notesMasters/notesMaster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FBE6637-FAE7-4C9D-B3BF-8F3BA0D9B03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47E39B8-6214-464F-ACB0-5253AEE42DA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6D6CF21F-9495-48AA-8770-9789413F01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21B9E99-414F-44CE-B240-8A70C69ECC08}"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D6CF21F-9495-48AA-8770-9789413F01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21B9E99-414F-44CE-B240-8A70C69ECC08}"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D6CF21F-9495-48AA-8770-9789413F01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21B9E99-414F-44CE-B240-8A70C69ECC08}"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5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4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5_标题幻灯片">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6D6CF21F-9495-48AA-8770-9789413F01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21B9E99-414F-44CE-B240-8A70C69ECC08}"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6D6CF21F-9495-48AA-8770-9789413F01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21B9E99-414F-44CE-B240-8A70C69ECC08}"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6D6CF21F-9495-48AA-8770-9789413F016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21B9E99-414F-44CE-B240-8A70C69ECC08}"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6D6CF21F-9495-48AA-8770-9789413F016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21B9E99-414F-44CE-B240-8A70C69ECC08}"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6D6CF21F-9495-48AA-8770-9789413F016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21B9E99-414F-44CE-B240-8A70C69ECC08}"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D6CF21F-9495-48AA-8770-9789413F016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21B9E99-414F-44CE-B240-8A70C69ECC08}"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6D6CF21F-9495-48AA-8770-9789413F016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21B9E99-414F-44CE-B240-8A70C69ECC0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6D6CF21F-9495-48AA-8770-9789413F016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21B9E99-414F-44CE-B240-8A70C69ECC08}"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D6CF21F-9495-48AA-8770-9789413F016F}"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1B9E99-414F-44CE-B240-8A70C69ECC0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8.png"/><Relationship Id="rId2" Type="http://schemas.openxmlformats.org/officeDocument/2006/relationships/tags" Target="../tags/tag2.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9.png"/><Relationship Id="rId2" Type="http://schemas.openxmlformats.org/officeDocument/2006/relationships/tags" Target="../tags/tag3.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0.png"/><Relationship Id="rId2" Type="http://schemas.openxmlformats.org/officeDocument/2006/relationships/tags" Target="../tags/tag4.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1.png"/><Relationship Id="rId2" Type="http://schemas.openxmlformats.org/officeDocument/2006/relationships/tags" Target="../tags/tag5.xml"/><Relationship Id="rId1" Type="http://schemas.openxmlformats.org/officeDocument/2006/relationships/image" Target="../media/image5.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12.png"/><Relationship Id="rId2" Type="http://schemas.openxmlformats.org/officeDocument/2006/relationships/tags" Target="../tags/tag6.xml"/><Relationship Id="rId1" Type="http://schemas.openxmlformats.org/officeDocument/2006/relationships/image" Target="../media/image5.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7.xml.rels><?xml version="1.0" encoding="UTF-8" standalone="yes"?>
<Relationships xmlns="http://schemas.openxmlformats.org/package/2006/relationships"><Relationship Id="rId6"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16.png"/><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image" Target="../media/image13.png"/></Relationships>
</file>

<file path=ppt/slides/_rels/slide18.xml.rels><?xml version="1.0" encoding="UTF-8" standalone="yes"?>
<Relationships xmlns="http://schemas.openxmlformats.org/package/2006/relationships"><Relationship Id="rId9" Type="http://schemas.openxmlformats.org/officeDocument/2006/relationships/image" Target="../media/image25.jpeg"/><Relationship Id="rId8" Type="http://schemas.openxmlformats.org/officeDocument/2006/relationships/image" Target="../media/image24.jpeg"/><Relationship Id="rId7" Type="http://schemas.openxmlformats.org/officeDocument/2006/relationships/image" Target="../media/image23.jpeg"/><Relationship Id="rId6" Type="http://schemas.openxmlformats.org/officeDocument/2006/relationships/image" Target="../media/image22.jpeg"/><Relationship Id="rId5" Type="http://schemas.openxmlformats.org/officeDocument/2006/relationships/image" Target="../media/image21.jpeg"/><Relationship Id="rId4" Type="http://schemas.openxmlformats.org/officeDocument/2006/relationships/image" Target="../media/image20.jpeg"/><Relationship Id="rId3" Type="http://schemas.openxmlformats.org/officeDocument/2006/relationships/image" Target="../media/image19.jpeg"/><Relationship Id="rId2" Type="http://schemas.openxmlformats.org/officeDocument/2006/relationships/image" Target="../media/image18.jpeg"/><Relationship Id="rId11" Type="http://schemas.openxmlformats.org/officeDocument/2006/relationships/slideLayout" Target="../slideLayouts/slideLayout14.xml"/><Relationship Id="rId10" Type="http://schemas.openxmlformats.org/officeDocument/2006/relationships/image" Target="../media/image5.png"/><Relationship Id="rId1" Type="http://schemas.openxmlformats.org/officeDocument/2006/relationships/image" Target="../media/image17.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26.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png"/></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5.png"/><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image" Target="../media/image5.png"/><Relationship Id="rId1" Type="http://schemas.openxmlformats.org/officeDocument/2006/relationships/image" Target="../media/image6.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slideLayout" Target="../slideLayouts/slideLayout1.xml"/><Relationship Id="rId3" Type="http://schemas.openxmlformats.org/officeDocument/2006/relationships/image" Target="../media/image7.png"/><Relationship Id="rId2" Type="http://schemas.openxmlformats.org/officeDocument/2006/relationships/tags" Target="../tags/tag1.xml"/><Relationship Id="rId1"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1" cstate="print">
            <a:extLst>
              <a:ext uri="{28A0092B-C50C-407E-A947-70E740481C1C}">
                <a14:useLocalDpi xmlns:a14="http://schemas.microsoft.com/office/drawing/2010/main" val="0"/>
              </a:ext>
            </a:extLst>
          </a:blip>
          <a:srcRect l="8131" r="6919" b="67559"/>
          <a:stretch>
            <a:fillRect/>
          </a:stretch>
        </p:blipFill>
        <p:spPr>
          <a:xfrm>
            <a:off x="0" y="3617868"/>
            <a:ext cx="12192000" cy="3240132"/>
          </a:xfrm>
          <a:custGeom>
            <a:avLst/>
            <a:gdLst>
              <a:gd name="connsiteX0" fmla="*/ 0 w 12192000"/>
              <a:gd name="connsiteY0" fmla="*/ 0 h 3240132"/>
              <a:gd name="connsiteX1" fmla="*/ 12192000 w 12192000"/>
              <a:gd name="connsiteY1" fmla="*/ 0 h 3240132"/>
              <a:gd name="connsiteX2" fmla="*/ 12192000 w 12192000"/>
              <a:gd name="connsiteY2" fmla="*/ 3240132 h 3240132"/>
              <a:gd name="connsiteX3" fmla="*/ 0 w 12192000"/>
              <a:gd name="connsiteY3" fmla="*/ 3240132 h 3240132"/>
              <a:gd name="connsiteX4" fmla="*/ 0 w 12192000"/>
              <a:gd name="connsiteY4" fmla="*/ 0 h 32401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3240132">
                <a:moveTo>
                  <a:pt x="0" y="0"/>
                </a:moveTo>
                <a:lnTo>
                  <a:pt x="12192000" y="0"/>
                </a:lnTo>
                <a:lnTo>
                  <a:pt x="12192000" y="3240132"/>
                </a:lnTo>
                <a:lnTo>
                  <a:pt x="0" y="3240132"/>
                </a:lnTo>
                <a:lnTo>
                  <a:pt x="0" y="0"/>
                </a:lnTo>
                <a:close/>
              </a:path>
            </a:pathLst>
          </a:custGeom>
        </p:spPr>
      </p:pic>
      <p:sp>
        <p:nvSpPr>
          <p:cNvPr id="7" name="文本框 6"/>
          <p:cNvSpPr txBox="1"/>
          <p:nvPr/>
        </p:nvSpPr>
        <p:spPr>
          <a:xfrm>
            <a:off x="2174195" y="2827888"/>
            <a:ext cx="7919809" cy="922020"/>
          </a:xfrm>
          <a:prstGeom prst="rect">
            <a:avLst/>
          </a:prstGeom>
          <a:noFill/>
        </p:spPr>
        <p:txBody>
          <a:bodyPr wrap="square" rtlCol="0">
            <a:spAutoFit/>
          </a:bodyPr>
          <a:lstStyle/>
          <a:p>
            <a:pPr algn="dist"/>
            <a:r>
              <a:rPr lang="zh-CN" altLang="en-US" sz="5400" dirty="0" smtClean="0">
                <a:solidFill>
                  <a:srgbClr val="000000"/>
                </a:solidFill>
                <a:latin typeface="方正兰亭粗黑简体" panose="02000000000000000000" pitchFamily="2" charset="-122"/>
                <a:ea typeface="方正兰亭粗黑简体" panose="02000000000000000000" pitchFamily="2" charset="-122"/>
              </a:rPr>
              <a:t>图书管理</a:t>
            </a:r>
            <a:r>
              <a:rPr lang="zh-CN" altLang="en-US" sz="5400" dirty="0" smtClean="0">
                <a:solidFill>
                  <a:srgbClr val="000000"/>
                </a:solidFill>
                <a:latin typeface="方正兰亭粗黑简体" panose="02000000000000000000" pitchFamily="2" charset="-122"/>
                <a:ea typeface="方正兰亭粗黑简体" panose="02000000000000000000" pitchFamily="2" charset="-122"/>
              </a:rPr>
              <a:t>系统</a:t>
            </a:r>
            <a:endParaRPr lang="zh-CN" altLang="en-US" sz="5400" dirty="0" smtClean="0">
              <a:solidFill>
                <a:srgbClr val="000000"/>
              </a:solidFill>
              <a:latin typeface="方正兰亭粗黑简体" panose="02000000000000000000" pitchFamily="2" charset="-122"/>
              <a:ea typeface="方正兰亭粗黑简体" panose="02000000000000000000" pitchFamily="2" charset="-122"/>
            </a:endParaRPr>
          </a:p>
        </p:txBody>
      </p:sp>
      <p:sp>
        <p:nvSpPr>
          <p:cNvPr id="8" name="文本框 7"/>
          <p:cNvSpPr txBox="1"/>
          <p:nvPr/>
        </p:nvSpPr>
        <p:spPr>
          <a:xfrm>
            <a:off x="2253409" y="3694818"/>
            <a:ext cx="7859646" cy="460375"/>
          </a:xfrm>
          <a:prstGeom prst="rect">
            <a:avLst/>
          </a:prstGeom>
          <a:noFill/>
        </p:spPr>
        <p:txBody>
          <a:bodyPr wrap="square" rtlCol="0">
            <a:spAutoFit/>
          </a:bodyPr>
          <a:lstStyle/>
          <a:p>
            <a:pPr algn="dist"/>
            <a:r>
              <a:rPr lang="en-US" altLang="zh-CN" sz="2400" dirty="0" smtClean="0">
                <a:solidFill>
                  <a:srgbClr val="000000"/>
                </a:solidFill>
                <a:latin typeface="造字工房悦黑演示版常规体" pitchFamily="50" charset="-122"/>
                <a:ea typeface="造字工房悦黑演示版常规体" pitchFamily="50" charset="-122"/>
              </a:rPr>
              <a:t>BOOK MANAGER</a:t>
            </a:r>
            <a:endParaRPr lang="zh-CN" altLang="en-US" sz="2400" dirty="0">
              <a:solidFill>
                <a:srgbClr val="000000"/>
              </a:solidFill>
              <a:latin typeface="造字工房悦黑演示版常规体" pitchFamily="50" charset="-122"/>
              <a:ea typeface="造字工房悦黑演示版常规体" pitchFamily="50" charset="-122"/>
            </a:endParaRPr>
          </a:p>
        </p:txBody>
      </p:sp>
      <p:sp>
        <p:nvSpPr>
          <p:cNvPr id="9" name="文本框 8"/>
          <p:cNvSpPr txBox="1"/>
          <p:nvPr/>
        </p:nvSpPr>
        <p:spPr>
          <a:xfrm>
            <a:off x="4585410" y="4381783"/>
            <a:ext cx="1579833" cy="461665"/>
          </a:xfrm>
          <a:prstGeom prst="rect">
            <a:avLst/>
          </a:prstGeom>
          <a:noFill/>
        </p:spPr>
        <p:txBody>
          <a:bodyPr wrap="square" rtlCol="0">
            <a:spAutoFit/>
          </a:bodyPr>
          <a:lstStyle/>
          <a:p>
            <a:pPr algn="dist"/>
            <a:r>
              <a:rPr lang="zh-CN" altLang="en-US" sz="2400" dirty="0" smtClean="0">
                <a:solidFill>
                  <a:srgbClr val="000000"/>
                </a:solidFill>
                <a:latin typeface="造字工房悦黑演示版常规体" pitchFamily="50" charset="-122"/>
                <a:ea typeface="造字工房悦黑演示版常规体" pitchFamily="50" charset="-122"/>
              </a:rPr>
              <a:t>答辩学生</a:t>
            </a:r>
            <a:r>
              <a:rPr lang="en-US" altLang="zh-CN" sz="2400" dirty="0" smtClean="0">
                <a:solidFill>
                  <a:srgbClr val="000000"/>
                </a:solidFill>
                <a:latin typeface="造字工房悦黑演示版常规体" pitchFamily="50" charset="-122"/>
                <a:ea typeface="造字工房悦黑演示版常规体" pitchFamily="50" charset="-122"/>
              </a:rPr>
              <a:t>:</a:t>
            </a:r>
            <a:endParaRPr lang="zh-CN" altLang="en-US" sz="2400" dirty="0">
              <a:solidFill>
                <a:srgbClr val="000000"/>
              </a:solidFill>
              <a:latin typeface="造字工房悦黑演示版常规体" pitchFamily="50" charset="-122"/>
              <a:ea typeface="造字工房悦黑演示版常规体" pitchFamily="50" charset="-122"/>
            </a:endParaRPr>
          </a:p>
        </p:txBody>
      </p:sp>
      <p:sp>
        <p:nvSpPr>
          <p:cNvPr id="10" name="文本框 9"/>
          <p:cNvSpPr txBox="1"/>
          <p:nvPr/>
        </p:nvSpPr>
        <p:spPr>
          <a:xfrm>
            <a:off x="6084834" y="4381783"/>
            <a:ext cx="1458965" cy="460375"/>
          </a:xfrm>
          <a:prstGeom prst="rect">
            <a:avLst/>
          </a:prstGeom>
          <a:noFill/>
        </p:spPr>
        <p:txBody>
          <a:bodyPr wrap="square" rtlCol="0">
            <a:spAutoFit/>
          </a:bodyPr>
          <a:lstStyle/>
          <a:p>
            <a:pPr algn="dist"/>
            <a:r>
              <a:rPr lang="zh-CN" altLang="en-US" sz="2400" dirty="0" smtClean="0">
                <a:solidFill>
                  <a:srgbClr val="000000"/>
                </a:solidFill>
                <a:latin typeface="造字工房悦黑演示版常规体" pitchFamily="50" charset="-122"/>
                <a:ea typeface="造字工房悦黑演示版常规体" pitchFamily="50" charset="-122"/>
              </a:rPr>
              <a:t>郭蔼莹</a:t>
            </a:r>
            <a:endParaRPr lang="zh-CN" altLang="en-US" sz="2400" dirty="0" smtClean="0">
              <a:solidFill>
                <a:srgbClr val="000000"/>
              </a:solidFill>
              <a:latin typeface="造字工房悦黑演示版常规体" pitchFamily="50" charset="-122"/>
              <a:ea typeface="造字工房悦黑演示版常规体" pitchFamily="50" charset="-122"/>
            </a:endParaRPr>
          </a:p>
        </p:txBody>
      </p:sp>
      <p:grpSp>
        <p:nvGrpSpPr>
          <p:cNvPr id="11" name="Group 4"/>
          <p:cNvGrpSpPr>
            <a:grpSpLocks noChangeAspect="1"/>
          </p:cNvGrpSpPr>
          <p:nvPr/>
        </p:nvGrpSpPr>
        <p:grpSpPr bwMode="auto">
          <a:xfrm>
            <a:off x="4833884" y="1667643"/>
            <a:ext cx="2311399" cy="1212850"/>
            <a:chOff x="2944" y="1301"/>
            <a:chExt cx="1456" cy="764"/>
          </a:xfrm>
        </p:grpSpPr>
        <p:sp>
          <p:nvSpPr>
            <p:cNvPr id="12" name="Freeform 5"/>
            <p:cNvSpPr/>
            <p:nvPr/>
          </p:nvSpPr>
          <p:spPr bwMode="auto">
            <a:xfrm>
              <a:off x="3328" y="1527"/>
              <a:ext cx="787" cy="396"/>
            </a:xfrm>
            <a:custGeom>
              <a:avLst/>
              <a:gdLst>
                <a:gd name="T0" fmla="*/ 152 w 1307"/>
                <a:gd name="T1" fmla="*/ 0 h 657"/>
                <a:gd name="T2" fmla="*/ 0 w 1307"/>
                <a:gd name="T3" fmla="*/ 339 h 657"/>
                <a:gd name="T4" fmla="*/ 1307 w 1307"/>
                <a:gd name="T5" fmla="*/ 391 h 657"/>
                <a:gd name="T6" fmla="*/ 1182 w 1307"/>
                <a:gd name="T7" fmla="*/ 26 h 657"/>
                <a:gd name="T8" fmla="*/ 152 w 1307"/>
                <a:gd name="T9" fmla="*/ 0 h 657"/>
              </a:gdLst>
              <a:ahLst/>
              <a:cxnLst>
                <a:cxn ang="0">
                  <a:pos x="T0" y="T1"/>
                </a:cxn>
                <a:cxn ang="0">
                  <a:pos x="T2" y="T3"/>
                </a:cxn>
                <a:cxn ang="0">
                  <a:pos x="T4" y="T5"/>
                </a:cxn>
                <a:cxn ang="0">
                  <a:pos x="T6" y="T7"/>
                </a:cxn>
                <a:cxn ang="0">
                  <a:pos x="T8" y="T9"/>
                </a:cxn>
              </a:cxnLst>
              <a:rect l="0" t="0" r="r" b="b"/>
              <a:pathLst>
                <a:path w="1307" h="657">
                  <a:moveTo>
                    <a:pt x="152" y="0"/>
                  </a:moveTo>
                  <a:cubicBezTo>
                    <a:pt x="0" y="339"/>
                    <a:pt x="0" y="339"/>
                    <a:pt x="0" y="339"/>
                  </a:cubicBezTo>
                  <a:cubicBezTo>
                    <a:pt x="0" y="339"/>
                    <a:pt x="596" y="657"/>
                    <a:pt x="1307" y="391"/>
                  </a:cubicBezTo>
                  <a:cubicBezTo>
                    <a:pt x="1182" y="26"/>
                    <a:pt x="1182" y="26"/>
                    <a:pt x="1182" y="26"/>
                  </a:cubicBezTo>
                  <a:lnTo>
                    <a:pt x="152" y="0"/>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 name="Freeform 6"/>
            <p:cNvSpPr/>
            <p:nvPr/>
          </p:nvSpPr>
          <p:spPr bwMode="auto">
            <a:xfrm>
              <a:off x="3076" y="1362"/>
              <a:ext cx="1324" cy="302"/>
            </a:xfrm>
            <a:custGeom>
              <a:avLst/>
              <a:gdLst>
                <a:gd name="T0" fmla="*/ 0 w 1324"/>
                <a:gd name="T1" fmla="*/ 77 h 302"/>
                <a:gd name="T2" fmla="*/ 0 w 1324"/>
                <a:gd name="T3" fmla="*/ 94 h 302"/>
                <a:gd name="T4" fmla="*/ 740 w 1324"/>
                <a:gd name="T5" fmla="*/ 302 h 302"/>
                <a:gd name="T6" fmla="*/ 1324 w 1324"/>
                <a:gd name="T7" fmla="*/ 90 h 302"/>
                <a:gd name="T8" fmla="*/ 1320 w 1324"/>
                <a:gd name="T9" fmla="*/ 79 h 302"/>
                <a:gd name="T10" fmla="*/ 693 w 1324"/>
                <a:gd name="T11" fmla="*/ 0 h 302"/>
                <a:gd name="T12" fmla="*/ 0 w 1324"/>
                <a:gd name="T13" fmla="*/ 77 h 302"/>
              </a:gdLst>
              <a:ahLst/>
              <a:cxnLst>
                <a:cxn ang="0">
                  <a:pos x="T0" y="T1"/>
                </a:cxn>
                <a:cxn ang="0">
                  <a:pos x="T2" y="T3"/>
                </a:cxn>
                <a:cxn ang="0">
                  <a:pos x="T4" y="T5"/>
                </a:cxn>
                <a:cxn ang="0">
                  <a:pos x="T6" y="T7"/>
                </a:cxn>
                <a:cxn ang="0">
                  <a:pos x="T8" y="T9"/>
                </a:cxn>
                <a:cxn ang="0">
                  <a:pos x="T10" y="T11"/>
                </a:cxn>
                <a:cxn ang="0">
                  <a:pos x="T12" y="T13"/>
                </a:cxn>
              </a:cxnLst>
              <a:rect l="0" t="0" r="r" b="b"/>
              <a:pathLst>
                <a:path w="1324" h="302">
                  <a:moveTo>
                    <a:pt x="0" y="77"/>
                  </a:moveTo>
                  <a:lnTo>
                    <a:pt x="0" y="94"/>
                  </a:lnTo>
                  <a:lnTo>
                    <a:pt x="740" y="302"/>
                  </a:lnTo>
                  <a:lnTo>
                    <a:pt x="1324" y="90"/>
                  </a:lnTo>
                  <a:lnTo>
                    <a:pt x="1320" y="79"/>
                  </a:lnTo>
                  <a:lnTo>
                    <a:pt x="693" y="0"/>
                  </a:lnTo>
                  <a:lnTo>
                    <a:pt x="0" y="77"/>
                  </a:ln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 name="Freeform 7"/>
            <p:cNvSpPr/>
            <p:nvPr/>
          </p:nvSpPr>
          <p:spPr bwMode="auto">
            <a:xfrm>
              <a:off x="3076" y="1301"/>
              <a:ext cx="1320" cy="310"/>
            </a:xfrm>
            <a:custGeom>
              <a:avLst/>
              <a:gdLst>
                <a:gd name="T0" fmla="*/ 0 w 1320"/>
                <a:gd name="T1" fmla="*/ 138 h 310"/>
                <a:gd name="T2" fmla="*/ 652 w 1320"/>
                <a:gd name="T3" fmla="*/ 310 h 310"/>
                <a:gd name="T4" fmla="*/ 1320 w 1320"/>
                <a:gd name="T5" fmla="*/ 140 h 310"/>
                <a:gd name="T6" fmla="*/ 602 w 1320"/>
                <a:gd name="T7" fmla="*/ 0 h 310"/>
                <a:gd name="T8" fmla="*/ 0 w 1320"/>
                <a:gd name="T9" fmla="*/ 138 h 310"/>
              </a:gdLst>
              <a:ahLst/>
              <a:cxnLst>
                <a:cxn ang="0">
                  <a:pos x="T0" y="T1"/>
                </a:cxn>
                <a:cxn ang="0">
                  <a:pos x="T2" y="T3"/>
                </a:cxn>
                <a:cxn ang="0">
                  <a:pos x="T4" y="T5"/>
                </a:cxn>
                <a:cxn ang="0">
                  <a:pos x="T6" y="T7"/>
                </a:cxn>
                <a:cxn ang="0">
                  <a:pos x="T8" y="T9"/>
                </a:cxn>
              </a:cxnLst>
              <a:rect l="0" t="0" r="r" b="b"/>
              <a:pathLst>
                <a:path w="1320" h="310">
                  <a:moveTo>
                    <a:pt x="0" y="138"/>
                  </a:moveTo>
                  <a:lnTo>
                    <a:pt x="652" y="310"/>
                  </a:lnTo>
                  <a:lnTo>
                    <a:pt x="1320" y="140"/>
                  </a:lnTo>
                  <a:lnTo>
                    <a:pt x="602" y="0"/>
                  </a:lnTo>
                  <a:lnTo>
                    <a:pt x="0" y="138"/>
                  </a:ln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 name="Freeform 8"/>
            <p:cNvSpPr/>
            <p:nvPr/>
          </p:nvSpPr>
          <p:spPr bwMode="auto">
            <a:xfrm>
              <a:off x="3114" y="1458"/>
              <a:ext cx="104" cy="385"/>
            </a:xfrm>
            <a:custGeom>
              <a:avLst/>
              <a:gdLst>
                <a:gd name="T0" fmla="*/ 21 w 173"/>
                <a:gd name="T1" fmla="*/ 3 h 638"/>
                <a:gd name="T2" fmla="*/ 5 w 173"/>
                <a:gd name="T3" fmla="*/ 10 h 638"/>
                <a:gd name="T4" fmla="*/ 75 w 173"/>
                <a:gd name="T5" fmla="*/ 624 h 638"/>
                <a:gd name="T6" fmla="*/ 94 w 173"/>
                <a:gd name="T7" fmla="*/ 638 h 638"/>
                <a:gd name="T8" fmla="*/ 115 w 173"/>
                <a:gd name="T9" fmla="*/ 315 h 638"/>
                <a:gd name="T10" fmla="*/ 21 w 173"/>
                <a:gd name="T11" fmla="*/ 3 h 638"/>
              </a:gdLst>
              <a:ahLst/>
              <a:cxnLst>
                <a:cxn ang="0">
                  <a:pos x="T0" y="T1"/>
                </a:cxn>
                <a:cxn ang="0">
                  <a:pos x="T2" y="T3"/>
                </a:cxn>
                <a:cxn ang="0">
                  <a:pos x="T4" y="T5"/>
                </a:cxn>
                <a:cxn ang="0">
                  <a:pos x="T6" y="T7"/>
                </a:cxn>
                <a:cxn ang="0">
                  <a:pos x="T8" y="T9"/>
                </a:cxn>
                <a:cxn ang="0">
                  <a:pos x="T10" y="T11"/>
                </a:cxn>
              </a:cxnLst>
              <a:rect l="0" t="0" r="r" b="b"/>
              <a:pathLst>
                <a:path w="173" h="638">
                  <a:moveTo>
                    <a:pt x="21" y="3"/>
                  </a:moveTo>
                  <a:cubicBezTo>
                    <a:pt x="21" y="3"/>
                    <a:pt x="0" y="0"/>
                    <a:pt x="5" y="10"/>
                  </a:cubicBezTo>
                  <a:cubicBezTo>
                    <a:pt x="39" y="78"/>
                    <a:pt x="173" y="394"/>
                    <a:pt x="75" y="624"/>
                  </a:cubicBezTo>
                  <a:cubicBezTo>
                    <a:pt x="94" y="638"/>
                    <a:pt x="94" y="638"/>
                    <a:pt x="94" y="638"/>
                  </a:cubicBezTo>
                  <a:cubicBezTo>
                    <a:pt x="94" y="638"/>
                    <a:pt x="152" y="477"/>
                    <a:pt x="115" y="315"/>
                  </a:cubicBezTo>
                  <a:cubicBezTo>
                    <a:pt x="77" y="153"/>
                    <a:pt x="21" y="3"/>
                    <a:pt x="21" y="3"/>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9"/>
            <p:cNvSpPr/>
            <p:nvPr/>
          </p:nvSpPr>
          <p:spPr bwMode="auto">
            <a:xfrm>
              <a:off x="3118" y="1790"/>
              <a:ext cx="105" cy="94"/>
            </a:xfrm>
            <a:custGeom>
              <a:avLst/>
              <a:gdLst>
                <a:gd name="T0" fmla="*/ 138 w 175"/>
                <a:gd name="T1" fmla="*/ 77 h 156"/>
                <a:gd name="T2" fmla="*/ 8 w 175"/>
                <a:gd name="T3" fmla="*/ 52 h 156"/>
                <a:gd name="T4" fmla="*/ 134 w 175"/>
                <a:gd name="T5" fmla="*/ 148 h 156"/>
                <a:gd name="T6" fmla="*/ 138 w 175"/>
                <a:gd name="T7" fmla="*/ 77 h 156"/>
              </a:gdLst>
              <a:ahLst/>
              <a:cxnLst>
                <a:cxn ang="0">
                  <a:pos x="T0" y="T1"/>
                </a:cxn>
                <a:cxn ang="0">
                  <a:pos x="T2" y="T3"/>
                </a:cxn>
                <a:cxn ang="0">
                  <a:pos x="T4" y="T5"/>
                </a:cxn>
                <a:cxn ang="0">
                  <a:pos x="T6" y="T7"/>
                </a:cxn>
              </a:cxnLst>
              <a:rect l="0" t="0" r="r" b="b"/>
              <a:pathLst>
                <a:path w="175" h="156">
                  <a:moveTo>
                    <a:pt x="138" y="77"/>
                  </a:moveTo>
                  <a:cubicBezTo>
                    <a:pt x="126" y="66"/>
                    <a:pt x="15" y="0"/>
                    <a:pt x="8" y="52"/>
                  </a:cubicBezTo>
                  <a:cubicBezTo>
                    <a:pt x="0" y="104"/>
                    <a:pt x="101" y="156"/>
                    <a:pt x="134" y="148"/>
                  </a:cubicBezTo>
                  <a:cubicBezTo>
                    <a:pt x="167" y="141"/>
                    <a:pt x="175" y="114"/>
                    <a:pt x="138" y="77"/>
                  </a:cubicBezTo>
                  <a:close/>
                </a:path>
              </a:pathLst>
            </a:custGeom>
            <a:solidFill>
              <a:schemeClr val="tx1">
                <a:lumMod val="50000"/>
                <a:lumOff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10"/>
            <p:cNvSpPr/>
            <p:nvPr/>
          </p:nvSpPr>
          <p:spPr bwMode="auto">
            <a:xfrm>
              <a:off x="2944" y="1855"/>
              <a:ext cx="214" cy="210"/>
            </a:xfrm>
            <a:custGeom>
              <a:avLst/>
              <a:gdLst>
                <a:gd name="T0" fmla="*/ 324 w 354"/>
                <a:gd name="T1" fmla="*/ 15 h 347"/>
                <a:gd name="T2" fmla="*/ 128 w 354"/>
                <a:gd name="T3" fmla="*/ 136 h 347"/>
                <a:gd name="T4" fmla="*/ 0 w 354"/>
                <a:gd name="T5" fmla="*/ 228 h 347"/>
                <a:gd name="T6" fmla="*/ 107 w 354"/>
                <a:gd name="T7" fmla="*/ 313 h 347"/>
                <a:gd name="T8" fmla="*/ 211 w 354"/>
                <a:gd name="T9" fmla="*/ 207 h 347"/>
                <a:gd name="T10" fmla="*/ 131 w 354"/>
                <a:gd name="T11" fmla="*/ 324 h 347"/>
                <a:gd name="T12" fmla="*/ 168 w 354"/>
                <a:gd name="T13" fmla="*/ 347 h 347"/>
                <a:gd name="T14" fmla="*/ 283 w 354"/>
                <a:gd name="T15" fmla="*/ 199 h 347"/>
                <a:gd name="T16" fmla="*/ 324 w 354"/>
                <a:gd name="T17" fmla="*/ 15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54" h="347">
                  <a:moveTo>
                    <a:pt x="324" y="15"/>
                  </a:moveTo>
                  <a:cubicBezTo>
                    <a:pt x="324" y="15"/>
                    <a:pt x="257" y="43"/>
                    <a:pt x="128" y="136"/>
                  </a:cubicBezTo>
                  <a:cubicBezTo>
                    <a:pt x="0" y="228"/>
                    <a:pt x="0" y="228"/>
                    <a:pt x="0" y="228"/>
                  </a:cubicBezTo>
                  <a:cubicBezTo>
                    <a:pt x="107" y="313"/>
                    <a:pt x="107" y="313"/>
                    <a:pt x="107" y="313"/>
                  </a:cubicBezTo>
                  <a:cubicBezTo>
                    <a:pt x="211" y="207"/>
                    <a:pt x="211" y="207"/>
                    <a:pt x="211" y="207"/>
                  </a:cubicBezTo>
                  <a:cubicBezTo>
                    <a:pt x="131" y="324"/>
                    <a:pt x="131" y="324"/>
                    <a:pt x="131" y="324"/>
                  </a:cubicBezTo>
                  <a:cubicBezTo>
                    <a:pt x="168" y="347"/>
                    <a:pt x="168" y="347"/>
                    <a:pt x="168" y="347"/>
                  </a:cubicBezTo>
                  <a:cubicBezTo>
                    <a:pt x="168" y="347"/>
                    <a:pt x="234" y="281"/>
                    <a:pt x="283" y="199"/>
                  </a:cubicBezTo>
                  <a:cubicBezTo>
                    <a:pt x="332" y="117"/>
                    <a:pt x="354" y="0"/>
                    <a:pt x="324" y="15"/>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文本框 95"/>
          <p:cNvSpPr txBox="1"/>
          <p:nvPr/>
        </p:nvSpPr>
        <p:spPr>
          <a:xfrm>
            <a:off x="1423245" y="508418"/>
            <a:ext cx="2686035" cy="583565"/>
          </a:xfrm>
          <a:prstGeom prst="rect">
            <a:avLst/>
          </a:prstGeom>
          <a:noFill/>
        </p:spPr>
        <p:txBody>
          <a:bodyPr wrap="square" rtlCol="0">
            <a:spAutoFit/>
          </a:bodyPr>
          <a:lstStyle/>
          <a:p>
            <a:pPr algn="just">
              <a:spcAft>
                <a:spcPts val="0"/>
              </a:spcAft>
            </a:pPr>
            <a:r>
              <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首页</a:t>
            </a:r>
            <a:endPar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endParaRPr>
          </a:p>
        </p:txBody>
      </p:sp>
      <p:grpSp>
        <p:nvGrpSpPr>
          <p:cNvPr id="37" name="组合 36"/>
          <p:cNvGrpSpPr/>
          <p:nvPr/>
        </p:nvGrpSpPr>
        <p:grpSpPr>
          <a:xfrm>
            <a:off x="310029" y="279122"/>
            <a:ext cx="1085080" cy="1123106"/>
            <a:chOff x="310029" y="279122"/>
            <a:chExt cx="1085080" cy="1123106"/>
          </a:xfrm>
        </p:grpSpPr>
        <p:pic>
          <p:nvPicPr>
            <p:cNvPr id="38" name="图片 3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39" name="文本框 38"/>
            <p:cNvSpPr txBox="1"/>
            <p:nvPr/>
          </p:nvSpPr>
          <p:spPr>
            <a:xfrm>
              <a:off x="338165" y="295423"/>
              <a:ext cx="832310" cy="1106805"/>
            </a:xfrm>
            <a:prstGeom prst="rect">
              <a:avLst/>
            </a:prstGeom>
            <a:noFill/>
          </p:spPr>
          <p:txBody>
            <a:bodyPr wrap="square" rtlCol="0">
              <a:spAutoFit/>
            </a:bodyPr>
            <a:lstStyle/>
            <a:p>
              <a:pPr algn="dist"/>
              <a:r>
                <a:rPr lang="en-US" altLang="zh-CN" sz="6600" b="1" dirty="0">
                  <a:latin typeface="Impact" panose="020B0806030902050204" pitchFamily="34" charset="0"/>
                  <a:ea typeface="方正兰亭粗黑简体" panose="02000000000000000000" pitchFamily="2" charset="-122"/>
                </a:rPr>
                <a:t>2</a:t>
              </a:r>
              <a:endParaRPr lang="en-US" altLang="zh-CN" sz="6600" b="1" dirty="0">
                <a:latin typeface="Impact" panose="020B0806030902050204" pitchFamily="34" charset="0"/>
                <a:ea typeface="方正兰亭粗黑简体" panose="02000000000000000000" pitchFamily="2" charset="-122"/>
              </a:endParaRPr>
            </a:p>
          </p:txBody>
        </p:sp>
      </p:grpSp>
      <p:pic>
        <p:nvPicPr>
          <p:cNvPr id="8" name="图片 8"/>
          <p:cNvPicPr>
            <a:picLocks noChangeAspect="1"/>
          </p:cNvPicPr>
          <p:nvPr>
            <p:custDataLst>
              <p:tags r:id="rId2"/>
            </p:custDataLst>
          </p:nvPr>
        </p:nvPicPr>
        <p:blipFill>
          <a:blip r:embed="rId3"/>
          <a:stretch>
            <a:fillRect/>
          </a:stretch>
        </p:blipFill>
        <p:spPr>
          <a:xfrm>
            <a:off x="1170305" y="1402080"/>
            <a:ext cx="10150475" cy="483235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文本框 95"/>
          <p:cNvSpPr txBox="1"/>
          <p:nvPr/>
        </p:nvSpPr>
        <p:spPr>
          <a:xfrm>
            <a:off x="1423245" y="508418"/>
            <a:ext cx="2686035" cy="583565"/>
          </a:xfrm>
          <a:prstGeom prst="rect">
            <a:avLst/>
          </a:prstGeom>
          <a:noFill/>
        </p:spPr>
        <p:txBody>
          <a:bodyPr wrap="square" rtlCol="0">
            <a:spAutoFit/>
          </a:bodyPr>
          <a:lstStyle/>
          <a:p>
            <a:pPr algn="just">
              <a:spcAft>
                <a:spcPts val="0"/>
              </a:spcAft>
            </a:pPr>
            <a:r>
              <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用户管理</a:t>
            </a:r>
            <a:endPar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endParaRPr>
          </a:p>
        </p:txBody>
      </p:sp>
      <p:grpSp>
        <p:nvGrpSpPr>
          <p:cNvPr id="37" name="组合 36"/>
          <p:cNvGrpSpPr/>
          <p:nvPr/>
        </p:nvGrpSpPr>
        <p:grpSpPr>
          <a:xfrm>
            <a:off x="310029" y="279122"/>
            <a:ext cx="1085080" cy="1123106"/>
            <a:chOff x="310029" y="279122"/>
            <a:chExt cx="1085080" cy="1123106"/>
          </a:xfrm>
        </p:grpSpPr>
        <p:pic>
          <p:nvPicPr>
            <p:cNvPr id="38" name="图片 3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39" name="文本框 38"/>
            <p:cNvSpPr txBox="1"/>
            <p:nvPr/>
          </p:nvSpPr>
          <p:spPr>
            <a:xfrm>
              <a:off x="338165" y="295423"/>
              <a:ext cx="832310" cy="1106805"/>
            </a:xfrm>
            <a:prstGeom prst="rect">
              <a:avLst/>
            </a:prstGeom>
            <a:noFill/>
          </p:spPr>
          <p:txBody>
            <a:bodyPr wrap="square" rtlCol="0">
              <a:spAutoFit/>
            </a:bodyPr>
            <a:lstStyle/>
            <a:p>
              <a:pPr algn="dist"/>
              <a:r>
                <a:rPr lang="en-US" altLang="zh-CN" sz="6600" b="1" dirty="0">
                  <a:latin typeface="Impact" panose="020B0806030902050204" pitchFamily="34" charset="0"/>
                  <a:ea typeface="方正兰亭粗黑简体" panose="02000000000000000000" pitchFamily="2" charset="-122"/>
                </a:rPr>
                <a:t>3</a:t>
              </a:r>
              <a:endParaRPr lang="en-US" altLang="zh-CN" sz="6600" b="1" dirty="0">
                <a:latin typeface="Impact" panose="020B0806030902050204" pitchFamily="34" charset="0"/>
                <a:ea typeface="方正兰亭粗黑简体" panose="02000000000000000000" pitchFamily="2" charset="-122"/>
              </a:endParaRPr>
            </a:p>
          </p:txBody>
        </p:sp>
      </p:grpSp>
      <p:pic>
        <p:nvPicPr>
          <p:cNvPr id="12" name="图片 12"/>
          <p:cNvPicPr>
            <a:picLocks noChangeAspect="1"/>
          </p:cNvPicPr>
          <p:nvPr>
            <p:custDataLst>
              <p:tags r:id="rId2"/>
            </p:custDataLst>
          </p:nvPr>
        </p:nvPicPr>
        <p:blipFill>
          <a:blip r:embed="rId3"/>
          <a:stretch>
            <a:fillRect/>
          </a:stretch>
        </p:blipFill>
        <p:spPr>
          <a:xfrm>
            <a:off x="1170305" y="1320165"/>
            <a:ext cx="10278110" cy="46355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文本框 95"/>
          <p:cNvSpPr txBox="1"/>
          <p:nvPr/>
        </p:nvSpPr>
        <p:spPr>
          <a:xfrm>
            <a:off x="1423245" y="508418"/>
            <a:ext cx="2686035" cy="583565"/>
          </a:xfrm>
          <a:prstGeom prst="rect">
            <a:avLst/>
          </a:prstGeom>
          <a:noFill/>
        </p:spPr>
        <p:txBody>
          <a:bodyPr wrap="square" rtlCol="0">
            <a:spAutoFit/>
          </a:bodyPr>
          <a:lstStyle/>
          <a:p>
            <a:pPr algn="just">
              <a:spcAft>
                <a:spcPts val="0"/>
              </a:spcAft>
            </a:pPr>
            <a:r>
              <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图书信息</a:t>
            </a:r>
            <a:endPar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endParaRPr>
          </a:p>
        </p:txBody>
      </p:sp>
      <p:grpSp>
        <p:nvGrpSpPr>
          <p:cNvPr id="37" name="组合 36"/>
          <p:cNvGrpSpPr/>
          <p:nvPr/>
        </p:nvGrpSpPr>
        <p:grpSpPr>
          <a:xfrm>
            <a:off x="310029" y="279122"/>
            <a:ext cx="1085080" cy="1123106"/>
            <a:chOff x="310029" y="279122"/>
            <a:chExt cx="1085080" cy="1123106"/>
          </a:xfrm>
        </p:grpSpPr>
        <p:pic>
          <p:nvPicPr>
            <p:cNvPr id="38" name="图片 3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39" name="文本框 38"/>
            <p:cNvSpPr txBox="1"/>
            <p:nvPr/>
          </p:nvSpPr>
          <p:spPr>
            <a:xfrm>
              <a:off x="338165" y="295423"/>
              <a:ext cx="832310" cy="1106805"/>
            </a:xfrm>
            <a:prstGeom prst="rect">
              <a:avLst/>
            </a:prstGeom>
            <a:noFill/>
          </p:spPr>
          <p:txBody>
            <a:bodyPr wrap="square" rtlCol="0">
              <a:spAutoFit/>
            </a:bodyPr>
            <a:lstStyle/>
            <a:p>
              <a:pPr algn="dist"/>
              <a:r>
                <a:rPr lang="en-US" altLang="zh-CN" sz="6600" b="1" dirty="0">
                  <a:latin typeface="Impact" panose="020B0806030902050204" pitchFamily="34" charset="0"/>
                  <a:ea typeface="方正兰亭粗黑简体" panose="02000000000000000000" pitchFamily="2" charset="-122"/>
                </a:rPr>
                <a:t>4</a:t>
              </a:r>
              <a:endParaRPr lang="en-US" altLang="zh-CN" sz="6600" b="1" dirty="0">
                <a:latin typeface="Impact" panose="020B0806030902050204" pitchFamily="34" charset="0"/>
                <a:ea typeface="方正兰亭粗黑简体" panose="02000000000000000000" pitchFamily="2" charset="-122"/>
              </a:endParaRPr>
            </a:p>
          </p:txBody>
        </p:sp>
      </p:grpSp>
      <p:pic>
        <p:nvPicPr>
          <p:cNvPr id="13" name="图片 13"/>
          <p:cNvPicPr>
            <a:picLocks noChangeAspect="1"/>
          </p:cNvPicPr>
          <p:nvPr>
            <p:custDataLst>
              <p:tags r:id="rId2"/>
            </p:custDataLst>
          </p:nvPr>
        </p:nvPicPr>
        <p:blipFill>
          <a:blip r:embed="rId3"/>
          <a:stretch>
            <a:fillRect/>
          </a:stretch>
        </p:blipFill>
        <p:spPr>
          <a:xfrm>
            <a:off x="1170305" y="1402080"/>
            <a:ext cx="10561955" cy="47637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文本框 95"/>
          <p:cNvSpPr txBox="1"/>
          <p:nvPr/>
        </p:nvSpPr>
        <p:spPr>
          <a:xfrm>
            <a:off x="1423245" y="508418"/>
            <a:ext cx="2686035" cy="583565"/>
          </a:xfrm>
          <a:prstGeom prst="rect">
            <a:avLst/>
          </a:prstGeom>
          <a:noFill/>
        </p:spPr>
        <p:txBody>
          <a:bodyPr wrap="square" rtlCol="0">
            <a:spAutoFit/>
          </a:bodyPr>
          <a:lstStyle/>
          <a:p>
            <a:pPr algn="just">
              <a:spcAft>
                <a:spcPts val="0"/>
              </a:spcAft>
            </a:pPr>
            <a:r>
              <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图书</a:t>
            </a:r>
            <a:r>
              <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类型</a:t>
            </a:r>
            <a:endPar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endParaRPr>
          </a:p>
        </p:txBody>
      </p:sp>
      <p:grpSp>
        <p:nvGrpSpPr>
          <p:cNvPr id="37" name="组合 36"/>
          <p:cNvGrpSpPr/>
          <p:nvPr/>
        </p:nvGrpSpPr>
        <p:grpSpPr>
          <a:xfrm>
            <a:off x="310029" y="279122"/>
            <a:ext cx="1085080" cy="1123106"/>
            <a:chOff x="310029" y="279122"/>
            <a:chExt cx="1085080" cy="1123106"/>
          </a:xfrm>
        </p:grpSpPr>
        <p:pic>
          <p:nvPicPr>
            <p:cNvPr id="38" name="图片 3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39" name="文本框 38"/>
            <p:cNvSpPr txBox="1"/>
            <p:nvPr/>
          </p:nvSpPr>
          <p:spPr>
            <a:xfrm>
              <a:off x="338165" y="295423"/>
              <a:ext cx="832310" cy="1106805"/>
            </a:xfrm>
            <a:prstGeom prst="rect">
              <a:avLst/>
            </a:prstGeom>
            <a:noFill/>
          </p:spPr>
          <p:txBody>
            <a:bodyPr wrap="square" rtlCol="0">
              <a:spAutoFit/>
            </a:bodyPr>
            <a:lstStyle/>
            <a:p>
              <a:pPr algn="dist"/>
              <a:r>
                <a:rPr lang="en-US" altLang="zh-CN" sz="6600" b="1" dirty="0">
                  <a:latin typeface="Impact" panose="020B0806030902050204" pitchFamily="34" charset="0"/>
                  <a:ea typeface="方正兰亭粗黑简体" panose="02000000000000000000" pitchFamily="2" charset="-122"/>
                </a:rPr>
                <a:t>5</a:t>
              </a:r>
              <a:endParaRPr lang="en-US" altLang="zh-CN" sz="6600" b="1" dirty="0">
                <a:latin typeface="Impact" panose="020B0806030902050204" pitchFamily="34" charset="0"/>
                <a:ea typeface="方正兰亭粗黑简体" panose="02000000000000000000" pitchFamily="2" charset="-122"/>
              </a:endParaRPr>
            </a:p>
          </p:txBody>
        </p:sp>
      </p:grpSp>
      <p:pic>
        <p:nvPicPr>
          <p:cNvPr id="14" name="图片 14"/>
          <p:cNvPicPr>
            <a:picLocks noChangeAspect="1"/>
          </p:cNvPicPr>
          <p:nvPr>
            <p:custDataLst>
              <p:tags r:id="rId2"/>
            </p:custDataLst>
          </p:nvPr>
        </p:nvPicPr>
        <p:blipFill>
          <a:blip r:embed="rId3"/>
          <a:stretch>
            <a:fillRect/>
          </a:stretch>
        </p:blipFill>
        <p:spPr>
          <a:xfrm>
            <a:off x="1170305" y="1402080"/>
            <a:ext cx="10139680" cy="45732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文本框 95"/>
          <p:cNvSpPr txBox="1"/>
          <p:nvPr/>
        </p:nvSpPr>
        <p:spPr>
          <a:xfrm>
            <a:off x="1423245" y="508418"/>
            <a:ext cx="2686035" cy="583565"/>
          </a:xfrm>
          <a:prstGeom prst="rect">
            <a:avLst/>
          </a:prstGeom>
          <a:noFill/>
        </p:spPr>
        <p:txBody>
          <a:bodyPr wrap="square" rtlCol="0">
            <a:spAutoFit/>
          </a:bodyPr>
          <a:lstStyle/>
          <a:p>
            <a:pPr algn="just">
              <a:spcAft>
                <a:spcPts val="0"/>
              </a:spcAft>
            </a:pPr>
            <a:r>
              <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图书</a:t>
            </a:r>
            <a:r>
              <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借阅管理</a:t>
            </a:r>
            <a:endPar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endParaRPr>
          </a:p>
        </p:txBody>
      </p:sp>
      <p:grpSp>
        <p:nvGrpSpPr>
          <p:cNvPr id="37" name="组合 36"/>
          <p:cNvGrpSpPr/>
          <p:nvPr/>
        </p:nvGrpSpPr>
        <p:grpSpPr>
          <a:xfrm>
            <a:off x="310029" y="279122"/>
            <a:ext cx="1085080" cy="1123106"/>
            <a:chOff x="310029" y="279122"/>
            <a:chExt cx="1085080" cy="1123106"/>
          </a:xfrm>
        </p:grpSpPr>
        <p:pic>
          <p:nvPicPr>
            <p:cNvPr id="38" name="图片 3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39" name="文本框 38"/>
            <p:cNvSpPr txBox="1"/>
            <p:nvPr/>
          </p:nvSpPr>
          <p:spPr>
            <a:xfrm>
              <a:off x="338165" y="295423"/>
              <a:ext cx="832310" cy="1106805"/>
            </a:xfrm>
            <a:prstGeom prst="rect">
              <a:avLst/>
            </a:prstGeom>
            <a:noFill/>
          </p:spPr>
          <p:txBody>
            <a:bodyPr wrap="square" rtlCol="0">
              <a:spAutoFit/>
            </a:bodyPr>
            <a:lstStyle/>
            <a:p>
              <a:pPr algn="dist"/>
              <a:r>
                <a:rPr lang="en-US" altLang="zh-CN" sz="6600" b="1" dirty="0">
                  <a:latin typeface="Impact" panose="020B0806030902050204" pitchFamily="34" charset="0"/>
                  <a:ea typeface="方正兰亭粗黑简体" panose="02000000000000000000" pitchFamily="2" charset="-122"/>
                </a:rPr>
                <a:t>6</a:t>
              </a:r>
              <a:endParaRPr lang="en-US" altLang="zh-CN" sz="6600" b="1" dirty="0">
                <a:latin typeface="Impact" panose="020B0806030902050204" pitchFamily="34" charset="0"/>
                <a:ea typeface="方正兰亭粗黑简体" panose="02000000000000000000" pitchFamily="2" charset="-122"/>
              </a:endParaRPr>
            </a:p>
          </p:txBody>
        </p:sp>
      </p:grpSp>
      <p:pic>
        <p:nvPicPr>
          <p:cNvPr id="15" name="图片 15"/>
          <p:cNvPicPr>
            <a:picLocks noChangeAspect="1"/>
          </p:cNvPicPr>
          <p:nvPr>
            <p:custDataLst>
              <p:tags r:id="rId2"/>
            </p:custDataLst>
          </p:nvPr>
        </p:nvPicPr>
        <p:blipFill>
          <a:blip r:embed="rId3"/>
          <a:stretch>
            <a:fillRect/>
          </a:stretch>
        </p:blipFill>
        <p:spPr>
          <a:xfrm>
            <a:off x="1170305" y="1320165"/>
            <a:ext cx="10398760" cy="46901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939778" y="1448740"/>
            <a:ext cx="2430428" cy="2331272"/>
          </a:xfrm>
          <a:prstGeom prst="rect">
            <a:avLst/>
          </a:prstGeom>
        </p:spPr>
      </p:pic>
      <p:sp>
        <p:nvSpPr>
          <p:cNvPr id="4" name="文本框 3"/>
          <p:cNvSpPr txBox="1"/>
          <p:nvPr/>
        </p:nvSpPr>
        <p:spPr>
          <a:xfrm>
            <a:off x="4123107" y="3698205"/>
            <a:ext cx="3908715" cy="829945"/>
          </a:xfrm>
          <a:prstGeom prst="rect">
            <a:avLst/>
          </a:prstGeom>
          <a:noFill/>
        </p:spPr>
        <p:txBody>
          <a:bodyPr wrap="square" rtlCol="0">
            <a:spAutoFit/>
          </a:bodyPr>
          <a:lstStyle/>
          <a:p>
            <a:pPr algn="dist"/>
            <a:r>
              <a:rPr lang="zh-CN" altLang="en-US" sz="4800" dirty="0" smtClean="0">
                <a:latin typeface="方正兰亭粗黑简体" panose="02000000000000000000" pitchFamily="2" charset="-122"/>
                <a:ea typeface="方正兰亭粗黑简体" panose="02000000000000000000" pitchFamily="2" charset="-122"/>
              </a:rPr>
              <a:t>项目归纳总结</a:t>
            </a:r>
            <a:endParaRPr lang="zh-CN" altLang="en-US" sz="4800" dirty="0">
              <a:latin typeface="方正兰亭粗黑简体" panose="02000000000000000000" pitchFamily="2" charset="-122"/>
              <a:ea typeface="方正兰亭粗黑简体" panose="02000000000000000000" pitchFamily="2" charset="-122"/>
            </a:endParaRPr>
          </a:p>
        </p:txBody>
      </p:sp>
      <p:sp>
        <p:nvSpPr>
          <p:cNvPr id="5" name="文本框 4"/>
          <p:cNvSpPr txBox="1"/>
          <p:nvPr/>
        </p:nvSpPr>
        <p:spPr>
          <a:xfrm>
            <a:off x="4683580" y="4577608"/>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性能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
        <p:nvSpPr>
          <p:cNvPr id="6" name="文本框 5"/>
          <p:cNvSpPr txBox="1"/>
          <p:nvPr/>
        </p:nvSpPr>
        <p:spPr>
          <a:xfrm>
            <a:off x="5049974" y="1564021"/>
            <a:ext cx="1833848" cy="2215991"/>
          </a:xfrm>
          <a:prstGeom prst="rect">
            <a:avLst/>
          </a:prstGeom>
          <a:noFill/>
        </p:spPr>
        <p:txBody>
          <a:bodyPr wrap="square" rtlCol="0">
            <a:spAutoFit/>
          </a:bodyPr>
          <a:lstStyle/>
          <a:p>
            <a:pPr algn="dist"/>
            <a:r>
              <a:rPr lang="en-US" altLang="zh-CN" sz="13800" b="1" dirty="0" smtClean="0">
                <a:latin typeface="Impact" panose="020B0806030902050204" pitchFamily="34" charset="0"/>
                <a:ea typeface="方正兰亭粗黑简体" panose="02000000000000000000" pitchFamily="2" charset="-122"/>
              </a:rPr>
              <a:t>4</a:t>
            </a:r>
            <a:endParaRPr lang="zh-CN" altLang="en-US" sz="13800" b="1" dirty="0">
              <a:latin typeface="Impact" panose="020B0806030902050204" pitchFamily="34" charset="0"/>
              <a:ea typeface="方正兰亭粗黑简体" panose="02000000000000000000" pitchFamily="2" charset="-122"/>
            </a:endParaRPr>
          </a:p>
        </p:txBody>
      </p:sp>
      <p:sp>
        <p:nvSpPr>
          <p:cNvPr id="7" name="文本框 6"/>
          <p:cNvSpPr txBox="1"/>
          <p:nvPr/>
        </p:nvSpPr>
        <p:spPr>
          <a:xfrm>
            <a:off x="4690401" y="4919299"/>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缺点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
        <p:nvSpPr>
          <p:cNvPr id="8" name="文本框 7"/>
          <p:cNvSpPr txBox="1"/>
          <p:nvPr/>
        </p:nvSpPr>
        <p:spPr>
          <a:xfrm>
            <a:off x="6065135" y="4577608"/>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市场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
        <p:nvSpPr>
          <p:cNvPr id="9" name="文本框 8"/>
          <p:cNvSpPr txBox="1"/>
          <p:nvPr/>
        </p:nvSpPr>
        <p:spPr>
          <a:xfrm>
            <a:off x="6057208" y="4919299"/>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总结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1423245" y="508418"/>
            <a:ext cx="2686035" cy="583565"/>
          </a:xfrm>
          <a:prstGeom prst="rect">
            <a:avLst/>
          </a:prstGeom>
          <a:noFill/>
        </p:spPr>
        <p:txBody>
          <a:bodyPr wrap="square" rtlCol="0">
            <a:spAutoFit/>
          </a:bodyPr>
          <a:lstStyle/>
          <a:p>
            <a:r>
              <a:rPr lang="zh-CN" altLang="zh-CN" sz="3200" dirty="0">
                <a:latin typeface="方正兰亭粗黑简体" panose="02000000000000000000" pitchFamily="2" charset="-122"/>
                <a:ea typeface="方正兰亭粗黑简体" panose="02000000000000000000" pitchFamily="2" charset="-122"/>
              </a:rPr>
              <a:t>性能</a:t>
            </a:r>
            <a:endParaRPr lang="zh-CN" altLang="zh-CN" sz="3200" dirty="0">
              <a:latin typeface="方正兰亭粗黑简体" panose="02000000000000000000" pitchFamily="2" charset="-122"/>
              <a:ea typeface="方正兰亭粗黑简体" panose="02000000000000000000" pitchFamily="2" charset="-122"/>
            </a:endParaRPr>
          </a:p>
        </p:txBody>
      </p:sp>
      <p:sp>
        <p:nvSpPr>
          <p:cNvPr id="14" name="椭圆 13"/>
          <p:cNvSpPr/>
          <p:nvPr/>
        </p:nvSpPr>
        <p:spPr>
          <a:xfrm>
            <a:off x="3495910" y="5701796"/>
            <a:ext cx="5372569" cy="621179"/>
          </a:xfrm>
          <a:prstGeom prst="ellipse">
            <a:avLst/>
          </a:prstGeom>
          <a:solidFill>
            <a:schemeClr val="bg1">
              <a:lumMod val="65000"/>
            </a:schemeClr>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15" name="任意多边形 14"/>
          <p:cNvSpPr/>
          <p:nvPr/>
        </p:nvSpPr>
        <p:spPr>
          <a:xfrm>
            <a:off x="6051323" y="5145867"/>
            <a:ext cx="261743" cy="1800"/>
          </a:xfrm>
          <a:custGeom>
            <a:avLst/>
            <a:gdLst>
              <a:gd name="connsiteX0" fmla="*/ 0 w 261743"/>
              <a:gd name="connsiteY0" fmla="*/ 0 h 1800"/>
              <a:gd name="connsiteX1" fmla="*/ 243568 w 261743"/>
              <a:gd name="connsiteY1" fmla="*/ 1469 h 1800"/>
              <a:gd name="connsiteX2" fmla="*/ 261743 w 261743"/>
              <a:gd name="connsiteY2" fmla="*/ 1800 h 1800"/>
              <a:gd name="connsiteX3" fmla="*/ 0 w 261743"/>
              <a:gd name="connsiteY3" fmla="*/ 0 h 1800"/>
            </a:gdLst>
            <a:ahLst/>
            <a:cxnLst>
              <a:cxn ang="0">
                <a:pos x="connsiteX0" y="connsiteY0"/>
              </a:cxn>
              <a:cxn ang="0">
                <a:pos x="connsiteX1" y="connsiteY1"/>
              </a:cxn>
              <a:cxn ang="0">
                <a:pos x="connsiteX2" y="connsiteY2"/>
              </a:cxn>
              <a:cxn ang="0">
                <a:pos x="connsiteX3" y="connsiteY3"/>
              </a:cxn>
            </a:cxnLst>
            <a:rect l="l" t="t" r="r" b="b"/>
            <a:pathLst>
              <a:path w="261743" h="1800">
                <a:moveTo>
                  <a:pt x="0" y="0"/>
                </a:moveTo>
                <a:lnTo>
                  <a:pt x="243568" y="1469"/>
                </a:lnTo>
                <a:lnTo>
                  <a:pt x="261743" y="1800"/>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16" name="任意多边形 15"/>
          <p:cNvSpPr/>
          <p:nvPr/>
        </p:nvSpPr>
        <p:spPr>
          <a:xfrm>
            <a:off x="6051330" y="5145867"/>
            <a:ext cx="261727" cy="1800"/>
          </a:xfrm>
          <a:custGeom>
            <a:avLst/>
            <a:gdLst>
              <a:gd name="connsiteX0" fmla="*/ 261726 w 261726"/>
              <a:gd name="connsiteY0" fmla="*/ 0 h 1800"/>
              <a:gd name="connsiteX1" fmla="*/ 0 w 261726"/>
              <a:gd name="connsiteY1" fmla="*/ 1800 h 1800"/>
              <a:gd name="connsiteX2" fmla="*/ 18174 w 261726"/>
              <a:gd name="connsiteY2" fmla="*/ 1469 h 1800"/>
              <a:gd name="connsiteX3" fmla="*/ 261726 w 261726"/>
              <a:gd name="connsiteY3" fmla="*/ 0 h 1800"/>
            </a:gdLst>
            <a:ahLst/>
            <a:cxnLst>
              <a:cxn ang="0">
                <a:pos x="connsiteX0" y="connsiteY0"/>
              </a:cxn>
              <a:cxn ang="0">
                <a:pos x="connsiteX1" y="connsiteY1"/>
              </a:cxn>
              <a:cxn ang="0">
                <a:pos x="connsiteX2" y="connsiteY2"/>
              </a:cxn>
              <a:cxn ang="0">
                <a:pos x="connsiteX3" y="connsiteY3"/>
              </a:cxn>
            </a:cxnLst>
            <a:rect l="l" t="t" r="r" b="b"/>
            <a:pathLst>
              <a:path w="261726" h="1800">
                <a:moveTo>
                  <a:pt x="261726" y="0"/>
                </a:moveTo>
                <a:lnTo>
                  <a:pt x="0" y="1800"/>
                </a:lnTo>
                <a:lnTo>
                  <a:pt x="18174" y="1469"/>
                </a:lnTo>
                <a:lnTo>
                  <a:pt x="261726"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17" name="任意多边形 16"/>
          <p:cNvSpPr/>
          <p:nvPr/>
        </p:nvSpPr>
        <p:spPr>
          <a:xfrm>
            <a:off x="3354586" y="5147667"/>
            <a:ext cx="5655215" cy="673443"/>
          </a:xfrm>
          <a:custGeom>
            <a:avLst/>
            <a:gdLst>
              <a:gd name="connsiteX0" fmla="*/ 2564692 w 5655214"/>
              <a:gd name="connsiteY0" fmla="*/ 0 h 673443"/>
              <a:gd name="connsiteX1" fmla="*/ 2345194 w 5655214"/>
              <a:gd name="connsiteY1" fmla="*/ 4000 h 673443"/>
              <a:gd name="connsiteX2" fmla="*/ 433914 w 5655214"/>
              <a:gd name="connsiteY2" fmla="*/ 284007 h 673443"/>
              <a:gd name="connsiteX3" fmla="*/ 2827607 w 5655214"/>
              <a:gd name="connsiteY3" fmla="*/ 569821 h 673443"/>
              <a:gd name="connsiteX4" fmla="*/ 5221300 w 5655214"/>
              <a:gd name="connsiteY4" fmla="*/ 284007 h 673443"/>
              <a:gd name="connsiteX5" fmla="*/ 3310020 w 5655214"/>
              <a:gd name="connsiteY5" fmla="*/ 4000 h 673443"/>
              <a:gd name="connsiteX6" fmla="*/ 3090523 w 5655214"/>
              <a:gd name="connsiteY6" fmla="*/ 0 h 673443"/>
              <a:gd name="connsiteX7" fmla="*/ 3138249 w 5655214"/>
              <a:gd name="connsiteY7" fmla="*/ 329 h 673443"/>
              <a:gd name="connsiteX8" fmla="*/ 3212934 w 5655214"/>
              <a:gd name="connsiteY8" fmla="*/ 1689 h 673443"/>
              <a:gd name="connsiteX9" fmla="*/ 3445094 w 5655214"/>
              <a:gd name="connsiteY9" fmla="*/ 6514 h 673443"/>
              <a:gd name="connsiteX10" fmla="*/ 3517420 w 5655214"/>
              <a:gd name="connsiteY10" fmla="*/ 8735 h 673443"/>
              <a:gd name="connsiteX11" fmla="*/ 3743551 w 5655214"/>
              <a:gd name="connsiteY11" fmla="*/ 16654 h 673443"/>
              <a:gd name="connsiteX12" fmla="*/ 3809994 w 5655214"/>
              <a:gd name="connsiteY12" fmla="*/ 19558 h 673443"/>
              <a:gd name="connsiteX13" fmla="*/ 4022798 w 5655214"/>
              <a:gd name="connsiteY13" fmla="*/ 30164 h 673443"/>
              <a:gd name="connsiteX14" fmla="*/ 4100377 w 5655214"/>
              <a:gd name="connsiteY14" fmla="*/ 34627 h 673443"/>
              <a:gd name="connsiteX15" fmla="*/ 4262902 w 5655214"/>
              <a:gd name="connsiteY15" fmla="*/ 45289 h 673443"/>
              <a:gd name="connsiteX16" fmla="*/ 4392266 w 5655214"/>
              <a:gd name="connsiteY16" fmla="*/ 54673 h 673443"/>
              <a:gd name="connsiteX17" fmla="*/ 4433897 w 5655214"/>
              <a:gd name="connsiteY17" fmla="*/ 58117 h 673443"/>
              <a:gd name="connsiteX18" fmla="*/ 4626228 w 5655214"/>
              <a:gd name="connsiteY18" fmla="*/ 75290 h 673443"/>
              <a:gd name="connsiteX19" fmla="*/ 5655214 w 5655214"/>
              <a:gd name="connsiteY19" fmla="*/ 335818 h 673443"/>
              <a:gd name="connsiteX20" fmla="*/ 2827607 w 5655214"/>
              <a:gd name="connsiteY20" fmla="*/ 673443 h 673443"/>
              <a:gd name="connsiteX21" fmla="*/ 0 w 5655214"/>
              <a:gd name="connsiteY21" fmla="*/ 335818 h 673443"/>
              <a:gd name="connsiteX22" fmla="*/ 1028986 w 5655214"/>
              <a:gd name="connsiteY22" fmla="*/ 75290 h 673443"/>
              <a:gd name="connsiteX23" fmla="*/ 1221343 w 5655214"/>
              <a:gd name="connsiteY23" fmla="*/ 58115 h 673443"/>
              <a:gd name="connsiteX24" fmla="*/ 1262932 w 5655214"/>
              <a:gd name="connsiteY24" fmla="*/ 54674 h 673443"/>
              <a:gd name="connsiteX25" fmla="*/ 1392331 w 5655214"/>
              <a:gd name="connsiteY25" fmla="*/ 45288 h 673443"/>
              <a:gd name="connsiteX26" fmla="*/ 1554821 w 5655214"/>
              <a:gd name="connsiteY26" fmla="*/ 34628 h 673443"/>
              <a:gd name="connsiteX27" fmla="*/ 1632430 w 5655214"/>
              <a:gd name="connsiteY27" fmla="*/ 30164 h 673443"/>
              <a:gd name="connsiteX28" fmla="*/ 1845204 w 5655214"/>
              <a:gd name="connsiteY28" fmla="*/ 19558 h 673443"/>
              <a:gd name="connsiteX29" fmla="*/ 1911672 w 5655214"/>
              <a:gd name="connsiteY29" fmla="*/ 16654 h 673443"/>
              <a:gd name="connsiteX30" fmla="*/ 2137778 w 5655214"/>
              <a:gd name="connsiteY30" fmla="*/ 8736 h 673443"/>
              <a:gd name="connsiteX31" fmla="*/ 2210125 w 5655214"/>
              <a:gd name="connsiteY31" fmla="*/ 6514 h 673443"/>
              <a:gd name="connsiteX32" fmla="*/ 2442264 w 5655214"/>
              <a:gd name="connsiteY32" fmla="*/ 1690 h 673443"/>
              <a:gd name="connsiteX33" fmla="*/ 2516967 w 5655214"/>
              <a:gd name="connsiteY33" fmla="*/ 329 h 673443"/>
              <a:gd name="connsiteX34" fmla="*/ 2564692 w 5655214"/>
              <a:gd name="connsiteY34" fmla="*/ 0 h 673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655214" h="673443">
                <a:moveTo>
                  <a:pt x="2564692" y="0"/>
                </a:moveTo>
                <a:lnTo>
                  <a:pt x="2345194" y="4000"/>
                </a:lnTo>
                <a:cubicBezTo>
                  <a:pt x="1254429" y="30651"/>
                  <a:pt x="433914" y="145888"/>
                  <a:pt x="433914" y="284007"/>
                </a:cubicBezTo>
                <a:cubicBezTo>
                  <a:pt x="433914" y="441858"/>
                  <a:pt x="1505607" y="569821"/>
                  <a:pt x="2827607" y="569821"/>
                </a:cubicBezTo>
                <a:cubicBezTo>
                  <a:pt x="4149607" y="569821"/>
                  <a:pt x="5221300" y="441858"/>
                  <a:pt x="5221300" y="284007"/>
                </a:cubicBezTo>
                <a:cubicBezTo>
                  <a:pt x="5221300" y="145888"/>
                  <a:pt x="4400785" y="30651"/>
                  <a:pt x="3310020" y="4000"/>
                </a:cubicBezTo>
                <a:lnTo>
                  <a:pt x="3090523" y="0"/>
                </a:lnTo>
                <a:lnTo>
                  <a:pt x="3138249" y="329"/>
                </a:lnTo>
                <a:lnTo>
                  <a:pt x="3212934" y="1689"/>
                </a:lnTo>
                <a:lnTo>
                  <a:pt x="3445094" y="6514"/>
                </a:lnTo>
                <a:lnTo>
                  <a:pt x="3517420" y="8735"/>
                </a:lnTo>
                <a:lnTo>
                  <a:pt x="3743551" y="16654"/>
                </a:lnTo>
                <a:lnTo>
                  <a:pt x="3809994" y="19558"/>
                </a:lnTo>
                <a:lnTo>
                  <a:pt x="4022798" y="30164"/>
                </a:lnTo>
                <a:lnTo>
                  <a:pt x="4100377" y="34627"/>
                </a:lnTo>
                <a:lnTo>
                  <a:pt x="4262902" y="45289"/>
                </a:lnTo>
                <a:lnTo>
                  <a:pt x="4392266" y="54673"/>
                </a:lnTo>
                <a:lnTo>
                  <a:pt x="4433897" y="58117"/>
                </a:lnTo>
                <a:lnTo>
                  <a:pt x="4626228" y="75290"/>
                </a:lnTo>
                <a:cubicBezTo>
                  <a:pt x="5254656" y="137216"/>
                  <a:pt x="5655214" y="230932"/>
                  <a:pt x="5655214" y="335818"/>
                </a:cubicBezTo>
                <a:cubicBezTo>
                  <a:pt x="5655214" y="522283"/>
                  <a:pt x="4389251" y="673443"/>
                  <a:pt x="2827607" y="673443"/>
                </a:cubicBezTo>
                <a:cubicBezTo>
                  <a:pt x="1265963" y="673443"/>
                  <a:pt x="0" y="522283"/>
                  <a:pt x="0" y="335818"/>
                </a:cubicBezTo>
                <a:cubicBezTo>
                  <a:pt x="0" y="230932"/>
                  <a:pt x="400558" y="137216"/>
                  <a:pt x="1028986" y="75290"/>
                </a:cubicBezTo>
                <a:lnTo>
                  <a:pt x="1221343" y="58115"/>
                </a:lnTo>
                <a:lnTo>
                  <a:pt x="1262932" y="54674"/>
                </a:lnTo>
                <a:lnTo>
                  <a:pt x="1392331" y="45288"/>
                </a:lnTo>
                <a:lnTo>
                  <a:pt x="1554821" y="34628"/>
                </a:lnTo>
                <a:lnTo>
                  <a:pt x="1632430" y="30164"/>
                </a:lnTo>
                <a:lnTo>
                  <a:pt x="1845204" y="19558"/>
                </a:lnTo>
                <a:lnTo>
                  <a:pt x="1911672" y="16654"/>
                </a:lnTo>
                <a:lnTo>
                  <a:pt x="2137778" y="8736"/>
                </a:lnTo>
                <a:lnTo>
                  <a:pt x="2210125" y="6514"/>
                </a:lnTo>
                <a:lnTo>
                  <a:pt x="2442264" y="1690"/>
                </a:lnTo>
                <a:lnTo>
                  <a:pt x="2516967" y="329"/>
                </a:lnTo>
                <a:lnTo>
                  <a:pt x="2564692" y="0"/>
                </a:lnTo>
                <a:close/>
              </a:path>
            </a:pathLst>
          </a:custGeom>
          <a:solidFill>
            <a:schemeClr val="bg1"/>
          </a:solidFill>
          <a:ln w="28575" cap="flat">
            <a:no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bg1"/>
              </a:solidFill>
              <a:effectLst>
                <a:outerShdw blurRad="38100" dist="38100" dir="2700000" algn="tl">
                  <a:srgbClr val="000000">
                    <a:alpha val="43137"/>
                  </a:srgbClr>
                </a:outerShdw>
              </a:effectLst>
              <a:latin typeface="华文细黑" panose="02010600040101010101" pitchFamily="2" charset="-122"/>
              <a:ea typeface="华文细黑" panose="02010600040101010101" pitchFamily="2" charset="-122"/>
            </a:endParaRPr>
          </a:p>
        </p:txBody>
      </p:sp>
      <p:sp>
        <p:nvSpPr>
          <p:cNvPr id="18" name="任意多边形 17"/>
          <p:cNvSpPr/>
          <p:nvPr/>
        </p:nvSpPr>
        <p:spPr>
          <a:xfrm>
            <a:off x="3788500" y="5145859"/>
            <a:ext cx="4787387" cy="571628"/>
          </a:xfrm>
          <a:custGeom>
            <a:avLst/>
            <a:gdLst>
              <a:gd name="connsiteX0" fmla="*/ 2393693 w 4787386"/>
              <a:gd name="connsiteY0" fmla="*/ 0 h 571628"/>
              <a:gd name="connsiteX1" fmla="*/ 2394866 w 4787386"/>
              <a:gd name="connsiteY1" fmla="*/ 7 h 571628"/>
              <a:gd name="connsiteX2" fmla="*/ 2656609 w 4787386"/>
              <a:gd name="connsiteY2" fmla="*/ 1807 h 571628"/>
              <a:gd name="connsiteX3" fmla="*/ 2876106 w 4787386"/>
              <a:gd name="connsiteY3" fmla="*/ 5807 h 571628"/>
              <a:gd name="connsiteX4" fmla="*/ 4787386 w 4787386"/>
              <a:gd name="connsiteY4" fmla="*/ 285814 h 571628"/>
              <a:gd name="connsiteX5" fmla="*/ 2393693 w 4787386"/>
              <a:gd name="connsiteY5" fmla="*/ 571628 h 571628"/>
              <a:gd name="connsiteX6" fmla="*/ 0 w 4787386"/>
              <a:gd name="connsiteY6" fmla="*/ 285814 h 571628"/>
              <a:gd name="connsiteX7" fmla="*/ 1911280 w 4787386"/>
              <a:gd name="connsiteY7" fmla="*/ 5807 h 571628"/>
              <a:gd name="connsiteX8" fmla="*/ 2130778 w 4787386"/>
              <a:gd name="connsiteY8" fmla="*/ 1807 h 571628"/>
              <a:gd name="connsiteX9" fmla="*/ 2392504 w 4787386"/>
              <a:gd name="connsiteY9" fmla="*/ 7 h 571628"/>
              <a:gd name="connsiteX10" fmla="*/ 2393691 w 4787386"/>
              <a:gd name="connsiteY10" fmla="*/ 0 h 571628"/>
              <a:gd name="connsiteX11" fmla="*/ 2071244 w 4787386"/>
              <a:gd name="connsiteY11" fmla="*/ 3881 h 571628"/>
              <a:gd name="connsiteX12" fmla="*/ 793732 w 4787386"/>
              <a:gd name="connsiteY12" fmla="*/ 191040 h 571628"/>
              <a:gd name="connsiteX13" fmla="*/ 2393692 w 4787386"/>
              <a:gd name="connsiteY13" fmla="*/ 382080 h 571628"/>
              <a:gd name="connsiteX14" fmla="*/ 3993652 w 4787386"/>
              <a:gd name="connsiteY14" fmla="*/ 191040 h 571628"/>
              <a:gd name="connsiteX15" fmla="*/ 2716140 w 4787386"/>
              <a:gd name="connsiteY15" fmla="*/ 3881 h 571628"/>
              <a:gd name="connsiteX16" fmla="*/ 2393693 w 4787386"/>
              <a:gd name="connsiteY16" fmla="*/ 0 h 571628"/>
              <a:gd name="connsiteX17" fmla="*/ 2393693 w 4787386"/>
              <a:gd name="connsiteY17" fmla="*/ 0 h 571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787386" h="571628">
                <a:moveTo>
                  <a:pt x="2393693" y="0"/>
                </a:moveTo>
                <a:lnTo>
                  <a:pt x="2394866" y="7"/>
                </a:lnTo>
                <a:lnTo>
                  <a:pt x="2656609" y="1807"/>
                </a:lnTo>
                <a:lnTo>
                  <a:pt x="2876106" y="5807"/>
                </a:lnTo>
                <a:cubicBezTo>
                  <a:pt x="3966871" y="32458"/>
                  <a:pt x="4787386" y="147695"/>
                  <a:pt x="4787386" y="285814"/>
                </a:cubicBezTo>
                <a:cubicBezTo>
                  <a:pt x="4787386" y="443665"/>
                  <a:pt x="3715693" y="571628"/>
                  <a:pt x="2393693" y="571628"/>
                </a:cubicBezTo>
                <a:cubicBezTo>
                  <a:pt x="1071693" y="571628"/>
                  <a:pt x="0" y="443665"/>
                  <a:pt x="0" y="285814"/>
                </a:cubicBezTo>
                <a:cubicBezTo>
                  <a:pt x="0" y="147695"/>
                  <a:pt x="820515" y="32458"/>
                  <a:pt x="1911280" y="5807"/>
                </a:cubicBezTo>
                <a:lnTo>
                  <a:pt x="2130778" y="1807"/>
                </a:lnTo>
                <a:lnTo>
                  <a:pt x="2392504" y="7"/>
                </a:lnTo>
                <a:lnTo>
                  <a:pt x="2393691" y="0"/>
                </a:lnTo>
                <a:lnTo>
                  <a:pt x="2071244" y="3881"/>
                </a:lnTo>
                <a:cubicBezTo>
                  <a:pt x="1342169" y="21695"/>
                  <a:pt x="793732" y="98721"/>
                  <a:pt x="793732" y="191040"/>
                </a:cubicBezTo>
                <a:cubicBezTo>
                  <a:pt x="793732" y="296548"/>
                  <a:pt x="1510058" y="382080"/>
                  <a:pt x="2393692" y="382080"/>
                </a:cubicBezTo>
                <a:cubicBezTo>
                  <a:pt x="3277326" y="382080"/>
                  <a:pt x="3993652" y="296548"/>
                  <a:pt x="3993652" y="191040"/>
                </a:cubicBezTo>
                <a:cubicBezTo>
                  <a:pt x="3993652" y="98721"/>
                  <a:pt x="3445215" y="21695"/>
                  <a:pt x="2716140" y="3881"/>
                </a:cubicBezTo>
                <a:lnTo>
                  <a:pt x="2393693" y="0"/>
                </a:lnTo>
                <a:lnTo>
                  <a:pt x="2393693" y="0"/>
                </a:lnTo>
                <a:close/>
              </a:path>
            </a:pathLst>
          </a:custGeom>
          <a:solidFill>
            <a:srgbClr val="E0A9CB"/>
          </a:solidFill>
          <a:ln w="28575" cap="flat">
            <a:no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bg1"/>
              </a:solidFill>
              <a:effectLst>
                <a:outerShdw blurRad="38100" dist="38100" dir="2700000" algn="tl">
                  <a:srgbClr val="000000">
                    <a:alpha val="43137"/>
                  </a:srgbClr>
                </a:outerShdw>
              </a:effectLst>
              <a:latin typeface="华文细黑" panose="02010600040101010101" pitchFamily="2" charset="-122"/>
              <a:ea typeface="华文细黑" panose="02010600040101010101" pitchFamily="2" charset="-122"/>
            </a:endParaRPr>
          </a:p>
        </p:txBody>
      </p:sp>
      <p:sp>
        <p:nvSpPr>
          <p:cNvPr id="19" name="任意多边形 18"/>
          <p:cNvSpPr/>
          <p:nvPr/>
        </p:nvSpPr>
        <p:spPr>
          <a:xfrm>
            <a:off x="6027459" y="5145869"/>
            <a:ext cx="309471" cy="2129"/>
          </a:xfrm>
          <a:custGeom>
            <a:avLst/>
            <a:gdLst>
              <a:gd name="connsiteX0" fmla="*/ 0 w 309471"/>
              <a:gd name="connsiteY0" fmla="*/ 0 h 2129"/>
              <a:gd name="connsiteX1" fmla="*/ 287935 w 309471"/>
              <a:gd name="connsiteY1" fmla="*/ 1736 h 2129"/>
              <a:gd name="connsiteX2" fmla="*/ 309471 w 309471"/>
              <a:gd name="connsiteY2" fmla="*/ 2129 h 2129"/>
              <a:gd name="connsiteX3" fmla="*/ 261745 w 309471"/>
              <a:gd name="connsiteY3" fmla="*/ 1800 h 2129"/>
              <a:gd name="connsiteX4" fmla="*/ 243570 w 309471"/>
              <a:gd name="connsiteY4" fmla="*/ 1469 h 2129"/>
              <a:gd name="connsiteX5" fmla="*/ 2 w 309471"/>
              <a:gd name="connsiteY5" fmla="*/ 0 h 2129"/>
              <a:gd name="connsiteX6" fmla="*/ 0 w 309471"/>
              <a:gd name="connsiteY6" fmla="*/ 0 h 2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471" h="2129">
                <a:moveTo>
                  <a:pt x="0" y="0"/>
                </a:moveTo>
                <a:lnTo>
                  <a:pt x="287935" y="1736"/>
                </a:lnTo>
                <a:lnTo>
                  <a:pt x="309471" y="2129"/>
                </a:lnTo>
                <a:lnTo>
                  <a:pt x="261745" y="1800"/>
                </a:lnTo>
                <a:lnTo>
                  <a:pt x="243570" y="1469"/>
                </a:lnTo>
                <a:lnTo>
                  <a:pt x="2" y="0"/>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20" name="任意多边形 19"/>
          <p:cNvSpPr/>
          <p:nvPr/>
        </p:nvSpPr>
        <p:spPr>
          <a:xfrm>
            <a:off x="6027466" y="5145869"/>
            <a:ext cx="309455" cy="2129"/>
          </a:xfrm>
          <a:custGeom>
            <a:avLst/>
            <a:gdLst>
              <a:gd name="connsiteX0" fmla="*/ 309454 w 309454"/>
              <a:gd name="connsiteY0" fmla="*/ 0 h 2129"/>
              <a:gd name="connsiteX1" fmla="*/ 309451 w 309454"/>
              <a:gd name="connsiteY1" fmla="*/ 0 h 2129"/>
              <a:gd name="connsiteX2" fmla="*/ 65899 w 309454"/>
              <a:gd name="connsiteY2" fmla="*/ 1469 h 2129"/>
              <a:gd name="connsiteX3" fmla="*/ 47725 w 309454"/>
              <a:gd name="connsiteY3" fmla="*/ 1800 h 2129"/>
              <a:gd name="connsiteX4" fmla="*/ 0 w 309454"/>
              <a:gd name="connsiteY4" fmla="*/ 2129 h 2129"/>
              <a:gd name="connsiteX5" fmla="*/ 21534 w 309454"/>
              <a:gd name="connsiteY5" fmla="*/ 1736 h 2129"/>
              <a:gd name="connsiteX6" fmla="*/ 309454 w 309454"/>
              <a:gd name="connsiteY6" fmla="*/ 0 h 2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9454" h="2129">
                <a:moveTo>
                  <a:pt x="309454" y="0"/>
                </a:moveTo>
                <a:lnTo>
                  <a:pt x="309451" y="0"/>
                </a:lnTo>
                <a:lnTo>
                  <a:pt x="65899" y="1469"/>
                </a:lnTo>
                <a:lnTo>
                  <a:pt x="47725" y="1800"/>
                </a:lnTo>
                <a:lnTo>
                  <a:pt x="0" y="2129"/>
                </a:lnTo>
                <a:lnTo>
                  <a:pt x="21534" y="1736"/>
                </a:lnTo>
                <a:lnTo>
                  <a:pt x="309454"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21" name="任意多边形 20"/>
          <p:cNvSpPr/>
          <p:nvPr/>
        </p:nvSpPr>
        <p:spPr>
          <a:xfrm>
            <a:off x="6144843" y="5147997"/>
            <a:ext cx="74703" cy="1361"/>
          </a:xfrm>
          <a:custGeom>
            <a:avLst/>
            <a:gdLst>
              <a:gd name="connsiteX0" fmla="*/ 74703 w 74703"/>
              <a:gd name="connsiteY0" fmla="*/ 0 h 1361"/>
              <a:gd name="connsiteX1" fmla="*/ 0 w 74703"/>
              <a:gd name="connsiteY1" fmla="*/ 1361 h 1361"/>
              <a:gd name="connsiteX2" fmla="*/ 60948 w 74703"/>
              <a:gd name="connsiteY2" fmla="*/ 94 h 1361"/>
              <a:gd name="connsiteX3" fmla="*/ 74703 w 74703"/>
              <a:gd name="connsiteY3" fmla="*/ 0 h 1361"/>
            </a:gdLst>
            <a:ahLst/>
            <a:cxnLst>
              <a:cxn ang="0">
                <a:pos x="connsiteX0" y="connsiteY0"/>
              </a:cxn>
              <a:cxn ang="0">
                <a:pos x="connsiteX1" y="connsiteY1"/>
              </a:cxn>
              <a:cxn ang="0">
                <a:pos x="connsiteX2" y="connsiteY2"/>
              </a:cxn>
              <a:cxn ang="0">
                <a:pos x="connsiteX3" y="connsiteY3"/>
              </a:cxn>
            </a:cxnLst>
            <a:rect l="l" t="t" r="r" b="b"/>
            <a:pathLst>
              <a:path w="74703" h="1361">
                <a:moveTo>
                  <a:pt x="74703" y="0"/>
                </a:moveTo>
                <a:lnTo>
                  <a:pt x="0" y="1361"/>
                </a:lnTo>
                <a:lnTo>
                  <a:pt x="60948" y="94"/>
                </a:lnTo>
                <a:lnTo>
                  <a:pt x="74703"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22" name="任意多边形 21"/>
          <p:cNvSpPr/>
          <p:nvPr/>
        </p:nvSpPr>
        <p:spPr>
          <a:xfrm>
            <a:off x="6144852" y="5147995"/>
            <a:ext cx="74685" cy="1360"/>
          </a:xfrm>
          <a:custGeom>
            <a:avLst/>
            <a:gdLst>
              <a:gd name="connsiteX0" fmla="*/ 0 w 74685"/>
              <a:gd name="connsiteY0" fmla="*/ 0 h 1360"/>
              <a:gd name="connsiteX1" fmla="*/ 13751 w 74685"/>
              <a:gd name="connsiteY1" fmla="*/ 94 h 1360"/>
              <a:gd name="connsiteX2" fmla="*/ 74685 w 74685"/>
              <a:gd name="connsiteY2" fmla="*/ 1360 h 1360"/>
              <a:gd name="connsiteX3" fmla="*/ 0 w 74685"/>
              <a:gd name="connsiteY3" fmla="*/ 0 h 1360"/>
            </a:gdLst>
            <a:ahLst/>
            <a:cxnLst>
              <a:cxn ang="0">
                <a:pos x="connsiteX0" y="connsiteY0"/>
              </a:cxn>
              <a:cxn ang="0">
                <a:pos x="connsiteX1" y="connsiteY1"/>
              </a:cxn>
              <a:cxn ang="0">
                <a:pos x="connsiteX2" y="connsiteY2"/>
              </a:cxn>
              <a:cxn ang="0">
                <a:pos x="connsiteX3" y="connsiteY3"/>
              </a:cxn>
            </a:cxnLst>
            <a:rect l="l" t="t" r="r" b="b"/>
            <a:pathLst>
              <a:path w="74685" h="1360">
                <a:moveTo>
                  <a:pt x="0" y="0"/>
                </a:moveTo>
                <a:lnTo>
                  <a:pt x="13751" y="94"/>
                </a:lnTo>
                <a:lnTo>
                  <a:pt x="74685" y="1360"/>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23" name="任意多边形 22"/>
          <p:cNvSpPr/>
          <p:nvPr/>
        </p:nvSpPr>
        <p:spPr>
          <a:xfrm>
            <a:off x="6066113" y="5149357"/>
            <a:ext cx="232160" cy="4825"/>
          </a:xfrm>
          <a:custGeom>
            <a:avLst/>
            <a:gdLst>
              <a:gd name="connsiteX0" fmla="*/ 0 w 232160"/>
              <a:gd name="connsiteY0" fmla="*/ 0 h 4825"/>
              <a:gd name="connsiteX1" fmla="*/ 184534 w 232160"/>
              <a:gd name="connsiteY1" fmla="*/ 3363 h 4825"/>
              <a:gd name="connsiteX2" fmla="*/ 232160 w 232160"/>
              <a:gd name="connsiteY2" fmla="*/ 4825 h 4825"/>
              <a:gd name="connsiteX3" fmla="*/ 0 w 232160"/>
              <a:gd name="connsiteY3" fmla="*/ 0 h 4825"/>
            </a:gdLst>
            <a:ahLst/>
            <a:cxnLst>
              <a:cxn ang="0">
                <a:pos x="connsiteX0" y="connsiteY0"/>
              </a:cxn>
              <a:cxn ang="0">
                <a:pos x="connsiteX1" y="connsiteY1"/>
              </a:cxn>
              <a:cxn ang="0">
                <a:pos x="connsiteX2" y="connsiteY2"/>
              </a:cxn>
              <a:cxn ang="0">
                <a:pos x="connsiteX3" y="connsiteY3"/>
              </a:cxn>
            </a:cxnLst>
            <a:rect l="l" t="t" r="r" b="b"/>
            <a:pathLst>
              <a:path w="232160" h="4825">
                <a:moveTo>
                  <a:pt x="0" y="0"/>
                </a:moveTo>
                <a:lnTo>
                  <a:pt x="184534" y="3363"/>
                </a:lnTo>
                <a:lnTo>
                  <a:pt x="232160" y="4825"/>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24" name="任意多边形 23"/>
          <p:cNvSpPr/>
          <p:nvPr/>
        </p:nvSpPr>
        <p:spPr>
          <a:xfrm>
            <a:off x="6066125" y="5149356"/>
            <a:ext cx="232139" cy="4824"/>
          </a:xfrm>
          <a:custGeom>
            <a:avLst/>
            <a:gdLst>
              <a:gd name="connsiteX0" fmla="*/ 232139 w 232139"/>
              <a:gd name="connsiteY0" fmla="*/ 0 h 4824"/>
              <a:gd name="connsiteX1" fmla="*/ 0 w 232139"/>
              <a:gd name="connsiteY1" fmla="*/ 4824 h 4824"/>
              <a:gd name="connsiteX2" fmla="*/ 47621 w 232139"/>
              <a:gd name="connsiteY2" fmla="*/ 3362 h 4824"/>
              <a:gd name="connsiteX3" fmla="*/ 232139 w 232139"/>
              <a:gd name="connsiteY3" fmla="*/ 0 h 4824"/>
            </a:gdLst>
            <a:ahLst/>
            <a:cxnLst>
              <a:cxn ang="0">
                <a:pos x="connsiteX0" y="connsiteY0"/>
              </a:cxn>
              <a:cxn ang="0">
                <a:pos x="connsiteX1" y="connsiteY1"/>
              </a:cxn>
              <a:cxn ang="0">
                <a:pos x="connsiteX2" y="connsiteY2"/>
              </a:cxn>
              <a:cxn ang="0">
                <a:pos x="connsiteX3" y="connsiteY3"/>
              </a:cxn>
            </a:cxnLst>
            <a:rect l="l" t="t" r="r" b="b"/>
            <a:pathLst>
              <a:path w="232139" h="4824">
                <a:moveTo>
                  <a:pt x="232139" y="0"/>
                </a:moveTo>
                <a:lnTo>
                  <a:pt x="0" y="4824"/>
                </a:lnTo>
                <a:lnTo>
                  <a:pt x="47621" y="3362"/>
                </a:lnTo>
                <a:lnTo>
                  <a:pt x="232139"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25" name="任意多边形 24"/>
          <p:cNvSpPr/>
          <p:nvPr/>
        </p:nvSpPr>
        <p:spPr>
          <a:xfrm>
            <a:off x="6146021" y="5154181"/>
            <a:ext cx="72347" cy="2223"/>
          </a:xfrm>
          <a:custGeom>
            <a:avLst/>
            <a:gdLst>
              <a:gd name="connsiteX0" fmla="*/ 72347 w 72347"/>
              <a:gd name="connsiteY0" fmla="*/ 0 h 2222"/>
              <a:gd name="connsiteX1" fmla="*/ 0 w 72347"/>
              <a:gd name="connsiteY1" fmla="*/ 2222 h 2222"/>
              <a:gd name="connsiteX2" fmla="*/ 50411 w 72347"/>
              <a:gd name="connsiteY2" fmla="*/ 456 h 2222"/>
              <a:gd name="connsiteX3" fmla="*/ 72347 w 72347"/>
              <a:gd name="connsiteY3" fmla="*/ 0 h 2222"/>
            </a:gdLst>
            <a:ahLst/>
            <a:cxnLst>
              <a:cxn ang="0">
                <a:pos x="connsiteX0" y="connsiteY0"/>
              </a:cxn>
              <a:cxn ang="0">
                <a:pos x="connsiteX1" y="connsiteY1"/>
              </a:cxn>
              <a:cxn ang="0">
                <a:pos x="connsiteX2" y="connsiteY2"/>
              </a:cxn>
              <a:cxn ang="0">
                <a:pos x="connsiteX3" y="connsiteY3"/>
              </a:cxn>
            </a:cxnLst>
            <a:rect l="l" t="t" r="r" b="b"/>
            <a:pathLst>
              <a:path w="72347" h="2222">
                <a:moveTo>
                  <a:pt x="72347" y="0"/>
                </a:moveTo>
                <a:lnTo>
                  <a:pt x="0" y="2222"/>
                </a:lnTo>
                <a:lnTo>
                  <a:pt x="50411" y="456"/>
                </a:lnTo>
                <a:lnTo>
                  <a:pt x="72347"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26" name="任意多边形 25"/>
          <p:cNvSpPr/>
          <p:nvPr/>
        </p:nvSpPr>
        <p:spPr>
          <a:xfrm>
            <a:off x="6146030" y="5154182"/>
            <a:ext cx="72327" cy="2221"/>
          </a:xfrm>
          <a:custGeom>
            <a:avLst/>
            <a:gdLst>
              <a:gd name="connsiteX0" fmla="*/ 0 w 72326"/>
              <a:gd name="connsiteY0" fmla="*/ 0 h 2221"/>
              <a:gd name="connsiteX1" fmla="*/ 21929 w 72326"/>
              <a:gd name="connsiteY1" fmla="*/ 456 h 2221"/>
              <a:gd name="connsiteX2" fmla="*/ 72326 w 72326"/>
              <a:gd name="connsiteY2" fmla="*/ 2221 h 2221"/>
              <a:gd name="connsiteX3" fmla="*/ 0 w 72326"/>
              <a:gd name="connsiteY3" fmla="*/ 0 h 2221"/>
            </a:gdLst>
            <a:ahLst/>
            <a:cxnLst>
              <a:cxn ang="0">
                <a:pos x="connsiteX0" y="connsiteY0"/>
              </a:cxn>
              <a:cxn ang="0">
                <a:pos x="connsiteX1" y="connsiteY1"/>
              </a:cxn>
              <a:cxn ang="0">
                <a:pos x="connsiteX2" y="connsiteY2"/>
              </a:cxn>
              <a:cxn ang="0">
                <a:pos x="connsiteX3" y="connsiteY3"/>
              </a:cxn>
            </a:cxnLst>
            <a:rect l="l" t="t" r="r" b="b"/>
            <a:pathLst>
              <a:path w="72326" h="2221">
                <a:moveTo>
                  <a:pt x="0" y="0"/>
                </a:moveTo>
                <a:lnTo>
                  <a:pt x="21929" y="456"/>
                </a:lnTo>
                <a:lnTo>
                  <a:pt x="72326" y="2221"/>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27" name="任意多边形 26"/>
          <p:cNvSpPr/>
          <p:nvPr/>
        </p:nvSpPr>
        <p:spPr>
          <a:xfrm>
            <a:off x="6069129" y="5156403"/>
            <a:ext cx="226131" cy="7919"/>
          </a:xfrm>
          <a:custGeom>
            <a:avLst/>
            <a:gdLst>
              <a:gd name="connsiteX0" fmla="*/ 0 w 226131"/>
              <a:gd name="connsiteY0" fmla="*/ 0 h 7919"/>
              <a:gd name="connsiteX1" fmla="*/ 151031 w 226131"/>
              <a:gd name="connsiteY1" fmla="*/ 4637 h 7919"/>
              <a:gd name="connsiteX2" fmla="*/ 226131 w 226131"/>
              <a:gd name="connsiteY2" fmla="*/ 7919 h 7919"/>
              <a:gd name="connsiteX3" fmla="*/ 0 w 226131"/>
              <a:gd name="connsiteY3" fmla="*/ 0 h 7919"/>
            </a:gdLst>
            <a:ahLst/>
            <a:cxnLst>
              <a:cxn ang="0">
                <a:pos x="connsiteX0" y="connsiteY0"/>
              </a:cxn>
              <a:cxn ang="0">
                <a:pos x="connsiteX1" y="connsiteY1"/>
              </a:cxn>
              <a:cxn ang="0">
                <a:pos x="connsiteX2" y="connsiteY2"/>
              </a:cxn>
              <a:cxn ang="0">
                <a:pos x="connsiteX3" y="connsiteY3"/>
              </a:cxn>
            </a:cxnLst>
            <a:rect l="l" t="t" r="r" b="b"/>
            <a:pathLst>
              <a:path w="226131" h="7919">
                <a:moveTo>
                  <a:pt x="0" y="0"/>
                </a:moveTo>
                <a:lnTo>
                  <a:pt x="151031" y="4637"/>
                </a:lnTo>
                <a:lnTo>
                  <a:pt x="226131" y="7919"/>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28" name="任意多边形 27"/>
          <p:cNvSpPr/>
          <p:nvPr/>
        </p:nvSpPr>
        <p:spPr>
          <a:xfrm>
            <a:off x="6069140" y="5156402"/>
            <a:ext cx="226107" cy="7919"/>
          </a:xfrm>
          <a:custGeom>
            <a:avLst/>
            <a:gdLst>
              <a:gd name="connsiteX0" fmla="*/ 226106 w 226106"/>
              <a:gd name="connsiteY0" fmla="*/ 0 h 7918"/>
              <a:gd name="connsiteX1" fmla="*/ 0 w 226106"/>
              <a:gd name="connsiteY1" fmla="*/ 7918 h 7918"/>
              <a:gd name="connsiteX2" fmla="*/ 75091 w 226106"/>
              <a:gd name="connsiteY2" fmla="*/ 4636 h 7918"/>
              <a:gd name="connsiteX3" fmla="*/ 226106 w 226106"/>
              <a:gd name="connsiteY3" fmla="*/ 0 h 7918"/>
            </a:gdLst>
            <a:ahLst/>
            <a:cxnLst>
              <a:cxn ang="0">
                <a:pos x="connsiteX0" y="connsiteY0"/>
              </a:cxn>
              <a:cxn ang="0">
                <a:pos x="connsiteX1" y="connsiteY1"/>
              </a:cxn>
              <a:cxn ang="0">
                <a:pos x="connsiteX2" y="connsiteY2"/>
              </a:cxn>
              <a:cxn ang="0">
                <a:pos x="connsiteX3" y="connsiteY3"/>
              </a:cxn>
            </a:cxnLst>
            <a:rect l="l" t="t" r="r" b="b"/>
            <a:pathLst>
              <a:path w="226106" h="7918">
                <a:moveTo>
                  <a:pt x="226106" y="0"/>
                </a:moveTo>
                <a:lnTo>
                  <a:pt x="0" y="7918"/>
                </a:lnTo>
                <a:lnTo>
                  <a:pt x="75091" y="4636"/>
                </a:lnTo>
                <a:lnTo>
                  <a:pt x="226106"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29" name="任意多边形 28"/>
          <p:cNvSpPr/>
          <p:nvPr/>
        </p:nvSpPr>
        <p:spPr>
          <a:xfrm>
            <a:off x="6148959" y="5164320"/>
            <a:ext cx="66468" cy="2904"/>
          </a:xfrm>
          <a:custGeom>
            <a:avLst/>
            <a:gdLst>
              <a:gd name="connsiteX0" fmla="*/ 66468 w 66468"/>
              <a:gd name="connsiteY0" fmla="*/ 0 h 2904"/>
              <a:gd name="connsiteX1" fmla="*/ 0 w 66468"/>
              <a:gd name="connsiteY1" fmla="*/ 2904 h 2904"/>
              <a:gd name="connsiteX2" fmla="*/ 38928 w 66468"/>
              <a:gd name="connsiteY2" fmla="*/ 964 h 2904"/>
              <a:gd name="connsiteX3" fmla="*/ 66468 w 66468"/>
              <a:gd name="connsiteY3" fmla="*/ 0 h 2904"/>
            </a:gdLst>
            <a:ahLst/>
            <a:cxnLst>
              <a:cxn ang="0">
                <a:pos x="connsiteX0" y="connsiteY0"/>
              </a:cxn>
              <a:cxn ang="0">
                <a:pos x="connsiteX1" y="connsiteY1"/>
              </a:cxn>
              <a:cxn ang="0">
                <a:pos x="connsiteX2" y="connsiteY2"/>
              </a:cxn>
              <a:cxn ang="0">
                <a:pos x="connsiteX3" y="connsiteY3"/>
              </a:cxn>
            </a:cxnLst>
            <a:rect l="l" t="t" r="r" b="b"/>
            <a:pathLst>
              <a:path w="66468" h="2904">
                <a:moveTo>
                  <a:pt x="66468" y="0"/>
                </a:moveTo>
                <a:lnTo>
                  <a:pt x="0" y="2904"/>
                </a:lnTo>
                <a:lnTo>
                  <a:pt x="38928" y="964"/>
                </a:lnTo>
                <a:lnTo>
                  <a:pt x="66468"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30" name="任意多边形 29"/>
          <p:cNvSpPr/>
          <p:nvPr/>
        </p:nvSpPr>
        <p:spPr>
          <a:xfrm>
            <a:off x="6148973" y="5164320"/>
            <a:ext cx="66443" cy="2904"/>
          </a:xfrm>
          <a:custGeom>
            <a:avLst/>
            <a:gdLst>
              <a:gd name="connsiteX0" fmla="*/ 0 w 66443"/>
              <a:gd name="connsiteY0" fmla="*/ 0 h 2904"/>
              <a:gd name="connsiteX1" fmla="*/ 27529 w 66443"/>
              <a:gd name="connsiteY1" fmla="*/ 964 h 2904"/>
              <a:gd name="connsiteX2" fmla="*/ 66443 w 66443"/>
              <a:gd name="connsiteY2" fmla="*/ 2904 h 2904"/>
              <a:gd name="connsiteX3" fmla="*/ 0 w 66443"/>
              <a:gd name="connsiteY3" fmla="*/ 0 h 2904"/>
            </a:gdLst>
            <a:ahLst/>
            <a:cxnLst>
              <a:cxn ang="0">
                <a:pos x="connsiteX0" y="connsiteY0"/>
              </a:cxn>
              <a:cxn ang="0">
                <a:pos x="connsiteX1" y="connsiteY1"/>
              </a:cxn>
              <a:cxn ang="0">
                <a:pos x="connsiteX2" y="connsiteY2"/>
              </a:cxn>
              <a:cxn ang="0">
                <a:pos x="connsiteX3" y="connsiteY3"/>
              </a:cxn>
            </a:cxnLst>
            <a:rect l="l" t="t" r="r" b="b"/>
            <a:pathLst>
              <a:path w="66443" h="2904">
                <a:moveTo>
                  <a:pt x="0" y="0"/>
                </a:moveTo>
                <a:lnTo>
                  <a:pt x="27529" y="964"/>
                </a:lnTo>
                <a:lnTo>
                  <a:pt x="66443" y="2904"/>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31" name="任意多边形 30"/>
          <p:cNvSpPr/>
          <p:nvPr/>
        </p:nvSpPr>
        <p:spPr>
          <a:xfrm>
            <a:off x="6075791" y="5167225"/>
            <a:ext cx="212804" cy="10607"/>
          </a:xfrm>
          <a:custGeom>
            <a:avLst/>
            <a:gdLst>
              <a:gd name="connsiteX0" fmla="*/ 0 w 212804"/>
              <a:gd name="connsiteY0" fmla="*/ 0 h 10606"/>
              <a:gd name="connsiteX1" fmla="*/ 118245 w 212804"/>
              <a:gd name="connsiteY1" fmla="*/ 5167 h 10606"/>
              <a:gd name="connsiteX2" fmla="*/ 212804 w 212804"/>
              <a:gd name="connsiteY2" fmla="*/ 10606 h 10606"/>
              <a:gd name="connsiteX3" fmla="*/ 0 w 212804"/>
              <a:gd name="connsiteY3" fmla="*/ 0 h 10606"/>
            </a:gdLst>
            <a:ahLst/>
            <a:cxnLst>
              <a:cxn ang="0">
                <a:pos x="connsiteX0" y="connsiteY0"/>
              </a:cxn>
              <a:cxn ang="0">
                <a:pos x="connsiteX1" y="connsiteY1"/>
              </a:cxn>
              <a:cxn ang="0">
                <a:pos x="connsiteX2" y="connsiteY2"/>
              </a:cxn>
              <a:cxn ang="0">
                <a:pos x="connsiteX3" y="connsiteY3"/>
              </a:cxn>
            </a:cxnLst>
            <a:rect l="l" t="t" r="r" b="b"/>
            <a:pathLst>
              <a:path w="212804" h="10606">
                <a:moveTo>
                  <a:pt x="0" y="0"/>
                </a:moveTo>
                <a:lnTo>
                  <a:pt x="118245" y="5167"/>
                </a:lnTo>
                <a:lnTo>
                  <a:pt x="212804" y="10606"/>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32" name="任意多边形 31"/>
          <p:cNvSpPr/>
          <p:nvPr/>
        </p:nvSpPr>
        <p:spPr>
          <a:xfrm>
            <a:off x="6075806" y="5167225"/>
            <a:ext cx="212775" cy="10607"/>
          </a:xfrm>
          <a:custGeom>
            <a:avLst/>
            <a:gdLst>
              <a:gd name="connsiteX0" fmla="*/ 212774 w 212774"/>
              <a:gd name="connsiteY0" fmla="*/ 0 h 10606"/>
              <a:gd name="connsiteX1" fmla="*/ 0 w 212774"/>
              <a:gd name="connsiteY1" fmla="*/ 10606 h 10606"/>
              <a:gd name="connsiteX2" fmla="*/ 94545 w 212774"/>
              <a:gd name="connsiteY2" fmla="*/ 5167 h 10606"/>
              <a:gd name="connsiteX3" fmla="*/ 212774 w 212774"/>
              <a:gd name="connsiteY3" fmla="*/ 0 h 10606"/>
            </a:gdLst>
            <a:ahLst/>
            <a:cxnLst>
              <a:cxn ang="0">
                <a:pos x="connsiteX0" y="connsiteY0"/>
              </a:cxn>
              <a:cxn ang="0">
                <a:pos x="connsiteX1" y="connsiteY1"/>
              </a:cxn>
              <a:cxn ang="0">
                <a:pos x="connsiteX2" y="connsiteY2"/>
              </a:cxn>
              <a:cxn ang="0">
                <a:pos x="connsiteX3" y="connsiteY3"/>
              </a:cxn>
            </a:cxnLst>
            <a:rect l="l" t="t" r="r" b="b"/>
            <a:pathLst>
              <a:path w="212774" h="10606">
                <a:moveTo>
                  <a:pt x="212774" y="0"/>
                </a:moveTo>
                <a:lnTo>
                  <a:pt x="0" y="10606"/>
                </a:lnTo>
                <a:lnTo>
                  <a:pt x="94545" y="5167"/>
                </a:lnTo>
                <a:lnTo>
                  <a:pt x="212774"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33" name="任意多边形 32"/>
          <p:cNvSpPr/>
          <p:nvPr/>
        </p:nvSpPr>
        <p:spPr>
          <a:xfrm>
            <a:off x="6143390" y="5177831"/>
            <a:ext cx="77609" cy="4464"/>
          </a:xfrm>
          <a:custGeom>
            <a:avLst/>
            <a:gdLst>
              <a:gd name="connsiteX0" fmla="*/ 77609 w 77609"/>
              <a:gd name="connsiteY0" fmla="*/ 0 h 4464"/>
              <a:gd name="connsiteX1" fmla="*/ 0 w 77609"/>
              <a:gd name="connsiteY1" fmla="*/ 4464 h 4464"/>
              <a:gd name="connsiteX2" fmla="*/ 37813 w 77609"/>
              <a:gd name="connsiteY2" fmla="*/ 1983 h 4464"/>
              <a:gd name="connsiteX3" fmla="*/ 77609 w 77609"/>
              <a:gd name="connsiteY3" fmla="*/ 0 h 4464"/>
            </a:gdLst>
            <a:ahLst/>
            <a:cxnLst>
              <a:cxn ang="0">
                <a:pos x="connsiteX0" y="connsiteY0"/>
              </a:cxn>
              <a:cxn ang="0">
                <a:pos x="connsiteX1" y="connsiteY1"/>
              </a:cxn>
              <a:cxn ang="0">
                <a:pos x="connsiteX2" y="connsiteY2"/>
              </a:cxn>
              <a:cxn ang="0">
                <a:pos x="connsiteX3" y="connsiteY3"/>
              </a:cxn>
            </a:cxnLst>
            <a:rect l="l" t="t" r="r" b="b"/>
            <a:pathLst>
              <a:path w="77609" h="4464">
                <a:moveTo>
                  <a:pt x="77609" y="0"/>
                </a:moveTo>
                <a:lnTo>
                  <a:pt x="0" y="4464"/>
                </a:lnTo>
                <a:lnTo>
                  <a:pt x="37813" y="1983"/>
                </a:lnTo>
                <a:lnTo>
                  <a:pt x="77609"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34" name="任意多边形 33"/>
          <p:cNvSpPr/>
          <p:nvPr/>
        </p:nvSpPr>
        <p:spPr>
          <a:xfrm>
            <a:off x="6143405" y="5177833"/>
            <a:ext cx="77579" cy="4463"/>
          </a:xfrm>
          <a:custGeom>
            <a:avLst/>
            <a:gdLst>
              <a:gd name="connsiteX0" fmla="*/ 0 w 77579"/>
              <a:gd name="connsiteY0" fmla="*/ 0 h 4463"/>
              <a:gd name="connsiteX1" fmla="*/ 39780 w 77579"/>
              <a:gd name="connsiteY1" fmla="*/ 1983 h 4463"/>
              <a:gd name="connsiteX2" fmla="*/ 77579 w 77579"/>
              <a:gd name="connsiteY2" fmla="*/ 4463 h 4463"/>
              <a:gd name="connsiteX3" fmla="*/ 0 w 77579"/>
              <a:gd name="connsiteY3" fmla="*/ 0 h 4463"/>
            </a:gdLst>
            <a:ahLst/>
            <a:cxnLst>
              <a:cxn ang="0">
                <a:pos x="connsiteX0" y="connsiteY0"/>
              </a:cxn>
              <a:cxn ang="0">
                <a:pos x="connsiteX1" y="connsiteY1"/>
              </a:cxn>
              <a:cxn ang="0">
                <a:pos x="connsiteX2" y="connsiteY2"/>
              </a:cxn>
              <a:cxn ang="0">
                <a:pos x="connsiteX3" y="connsiteY3"/>
              </a:cxn>
            </a:cxnLst>
            <a:rect l="l" t="t" r="r" b="b"/>
            <a:pathLst>
              <a:path w="77579" h="4463">
                <a:moveTo>
                  <a:pt x="0" y="0"/>
                </a:moveTo>
                <a:lnTo>
                  <a:pt x="39780" y="1983"/>
                </a:lnTo>
                <a:lnTo>
                  <a:pt x="77579" y="4463"/>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35" name="任意多边形 34"/>
          <p:cNvSpPr/>
          <p:nvPr/>
        </p:nvSpPr>
        <p:spPr>
          <a:xfrm>
            <a:off x="6100932" y="5182294"/>
            <a:ext cx="162525" cy="10663"/>
          </a:xfrm>
          <a:custGeom>
            <a:avLst/>
            <a:gdLst>
              <a:gd name="connsiteX0" fmla="*/ 0 w 162525"/>
              <a:gd name="connsiteY0" fmla="*/ 0 h 10662"/>
              <a:gd name="connsiteX1" fmla="*/ 75035 w 162525"/>
              <a:gd name="connsiteY1" fmla="*/ 4316 h 10662"/>
              <a:gd name="connsiteX2" fmla="*/ 162525 w 162525"/>
              <a:gd name="connsiteY2" fmla="*/ 10662 h 10662"/>
              <a:gd name="connsiteX3" fmla="*/ 0 w 162525"/>
              <a:gd name="connsiteY3" fmla="*/ 0 h 10662"/>
            </a:gdLst>
            <a:ahLst/>
            <a:cxnLst>
              <a:cxn ang="0">
                <a:pos x="connsiteX0" y="connsiteY0"/>
              </a:cxn>
              <a:cxn ang="0">
                <a:pos x="connsiteX1" y="connsiteY1"/>
              </a:cxn>
              <a:cxn ang="0">
                <a:pos x="connsiteX2" y="connsiteY2"/>
              </a:cxn>
              <a:cxn ang="0">
                <a:pos x="connsiteX3" y="connsiteY3"/>
              </a:cxn>
            </a:cxnLst>
            <a:rect l="l" t="t" r="r" b="b"/>
            <a:pathLst>
              <a:path w="162525" h="10662">
                <a:moveTo>
                  <a:pt x="0" y="0"/>
                </a:moveTo>
                <a:lnTo>
                  <a:pt x="75035" y="4316"/>
                </a:lnTo>
                <a:lnTo>
                  <a:pt x="162525" y="10662"/>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36" name="任意多边形 35"/>
          <p:cNvSpPr/>
          <p:nvPr/>
        </p:nvSpPr>
        <p:spPr>
          <a:xfrm>
            <a:off x="6100948" y="5182295"/>
            <a:ext cx="162491" cy="10660"/>
          </a:xfrm>
          <a:custGeom>
            <a:avLst/>
            <a:gdLst>
              <a:gd name="connsiteX0" fmla="*/ 162490 w 162490"/>
              <a:gd name="connsiteY0" fmla="*/ 0 h 10660"/>
              <a:gd name="connsiteX1" fmla="*/ 0 w 162490"/>
              <a:gd name="connsiteY1" fmla="*/ 10660 h 10660"/>
              <a:gd name="connsiteX2" fmla="*/ 87471 w 162490"/>
              <a:gd name="connsiteY2" fmla="*/ 4315 h 10660"/>
              <a:gd name="connsiteX3" fmla="*/ 162490 w 162490"/>
              <a:gd name="connsiteY3" fmla="*/ 0 h 10660"/>
            </a:gdLst>
            <a:ahLst/>
            <a:cxnLst>
              <a:cxn ang="0">
                <a:pos x="connsiteX0" y="connsiteY0"/>
              </a:cxn>
              <a:cxn ang="0">
                <a:pos x="connsiteX1" y="connsiteY1"/>
              </a:cxn>
              <a:cxn ang="0">
                <a:pos x="connsiteX2" y="connsiteY2"/>
              </a:cxn>
              <a:cxn ang="0">
                <a:pos x="connsiteX3" y="connsiteY3"/>
              </a:cxn>
            </a:cxnLst>
            <a:rect l="l" t="t" r="r" b="b"/>
            <a:pathLst>
              <a:path w="162490" h="10660">
                <a:moveTo>
                  <a:pt x="162490" y="0"/>
                </a:moveTo>
                <a:lnTo>
                  <a:pt x="0" y="10660"/>
                </a:lnTo>
                <a:lnTo>
                  <a:pt x="87471" y="4315"/>
                </a:lnTo>
                <a:lnTo>
                  <a:pt x="16249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37" name="任意多边形 36"/>
          <p:cNvSpPr/>
          <p:nvPr/>
        </p:nvSpPr>
        <p:spPr>
          <a:xfrm>
            <a:off x="6117495" y="5192953"/>
            <a:ext cx="129399" cy="9387"/>
          </a:xfrm>
          <a:custGeom>
            <a:avLst/>
            <a:gdLst>
              <a:gd name="connsiteX0" fmla="*/ 129399 w 129399"/>
              <a:gd name="connsiteY0" fmla="*/ 0 h 9386"/>
              <a:gd name="connsiteX1" fmla="*/ 0 w 129399"/>
              <a:gd name="connsiteY1" fmla="*/ 9386 h 9386"/>
              <a:gd name="connsiteX2" fmla="*/ 52360 w 129399"/>
              <a:gd name="connsiteY2" fmla="*/ 5054 h 9386"/>
              <a:gd name="connsiteX3" fmla="*/ 129399 w 129399"/>
              <a:gd name="connsiteY3" fmla="*/ 0 h 9386"/>
            </a:gdLst>
            <a:ahLst/>
            <a:cxnLst>
              <a:cxn ang="0">
                <a:pos x="connsiteX0" y="connsiteY0"/>
              </a:cxn>
              <a:cxn ang="0">
                <a:pos x="connsiteX1" y="connsiteY1"/>
              </a:cxn>
              <a:cxn ang="0">
                <a:pos x="connsiteX2" y="connsiteY2"/>
              </a:cxn>
              <a:cxn ang="0">
                <a:pos x="connsiteX3" y="connsiteY3"/>
              </a:cxn>
            </a:cxnLst>
            <a:rect l="l" t="t" r="r" b="b"/>
            <a:pathLst>
              <a:path w="129399" h="9386">
                <a:moveTo>
                  <a:pt x="129399" y="0"/>
                </a:moveTo>
                <a:lnTo>
                  <a:pt x="0" y="9386"/>
                </a:lnTo>
                <a:lnTo>
                  <a:pt x="52360" y="5054"/>
                </a:lnTo>
                <a:lnTo>
                  <a:pt x="129399"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38" name="任意多边形 37"/>
          <p:cNvSpPr/>
          <p:nvPr/>
        </p:nvSpPr>
        <p:spPr>
          <a:xfrm>
            <a:off x="6117511" y="5192955"/>
            <a:ext cx="129364" cy="9384"/>
          </a:xfrm>
          <a:custGeom>
            <a:avLst/>
            <a:gdLst>
              <a:gd name="connsiteX0" fmla="*/ 0 w 129364"/>
              <a:gd name="connsiteY0" fmla="*/ 0 h 9384"/>
              <a:gd name="connsiteX1" fmla="*/ 77018 w 129364"/>
              <a:gd name="connsiteY1" fmla="*/ 5053 h 9384"/>
              <a:gd name="connsiteX2" fmla="*/ 129364 w 129364"/>
              <a:gd name="connsiteY2" fmla="*/ 9384 h 9384"/>
              <a:gd name="connsiteX3" fmla="*/ 0 w 129364"/>
              <a:gd name="connsiteY3" fmla="*/ 0 h 9384"/>
            </a:gdLst>
            <a:ahLst/>
            <a:cxnLst>
              <a:cxn ang="0">
                <a:pos x="connsiteX0" y="connsiteY0"/>
              </a:cxn>
              <a:cxn ang="0">
                <a:pos x="connsiteX1" y="connsiteY1"/>
              </a:cxn>
              <a:cxn ang="0">
                <a:pos x="connsiteX2" y="connsiteY2"/>
              </a:cxn>
              <a:cxn ang="0">
                <a:pos x="connsiteX3" y="connsiteY3"/>
              </a:cxn>
            </a:cxnLst>
            <a:rect l="l" t="t" r="r" b="b"/>
            <a:pathLst>
              <a:path w="129364" h="9384">
                <a:moveTo>
                  <a:pt x="0" y="0"/>
                </a:moveTo>
                <a:lnTo>
                  <a:pt x="77018" y="5053"/>
                </a:lnTo>
                <a:lnTo>
                  <a:pt x="129364" y="9384"/>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39" name="任意多边形 38"/>
          <p:cNvSpPr/>
          <p:nvPr/>
        </p:nvSpPr>
        <p:spPr>
          <a:xfrm>
            <a:off x="6161379" y="5202339"/>
            <a:ext cx="41631" cy="3444"/>
          </a:xfrm>
          <a:custGeom>
            <a:avLst/>
            <a:gdLst>
              <a:gd name="connsiteX0" fmla="*/ 0 w 41631"/>
              <a:gd name="connsiteY0" fmla="*/ 0 h 3444"/>
              <a:gd name="connsiteX1" fmla="*/ 16283 w 41631"/>
              <a:gd name="connsiteY1" fmla="*/ 1181 h 3444"/>
              <a:gd name="connsiteX2" fmla="*/ 41631 w 41631"/>
              <a:gd name="connsiteY2" fmla="*/ 3444 h 3444"/>
              <a:gd name="connsiteX3" fmla="*/ 0 w 41631"/>
              <a:gd name="connsiteY3" fmla="*/ 0 h 3444"/>
            </a:gdLst>
            <a:ahLst/>
            <a:cxnLst>
              <a:cxn ang="0">
                <a:pos x="connsiteX0" y="connsiteY0"/>
              </a:cxn>
              <a:cxn ang="0">
                <a:pos x="connsiteX1" y="connsiteY1"/>
              </a:cxn>
              <a:cxn ang="0">
                <a:pos x="connsiteX2" y="connsiteY2"/>
              </a:cxn>
              <a:cxn ang="0">
                <a:pos x="connsiteX3" y="connsiteY3"/>
              </a:cxn>
            </a:cxnLst>
            <a:rect l="l" t="t" r="r" b="b"/>
            <a:pathLst>
              <a:path w="41631" h="3444">
                <a:moveTo>
                  <a:pt x="0" y="0"/>
                </a:moveTo>
                <a:lnTo>
                  <a:pt x="16283" y="1181"/>
                </a:lnTo>
                <a:lnTo>
                  <a:pt x="41631" y="3444"/>
                </a:lnTo>
                <a:lnTo>
                  <a:pt x="0"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40" name="任意多边形 39"/>
          <p:cNvSpPr/>
          <p:nvPr/>
        </p:nvSpPr>
        <p:spPr>
          <a:xfrm>
            <a:off x="6161400" y="5202342"/>
            <a:ext cx="41589" cy="3441"/>
          </a:xfrm>
          <a:custGeom>
            <a:avLst/>
            <a:gdLst>
              <a:gd name="connsiteX0" fmla="*/ 41589 w 41589"/>
              <a:gd name="connsiteY0" fmla="*/ 0 h 3441"/>
              <a:gd name="connsiteX1" fmla="*/ 0 w 41589"/>
              <a:gd name="connsiteY1" fmla="*/ 3441 h 3441"/>
              <a:gd name="connsiteX2" fmla="*/ 25322 w 41589"/>
              <a:gd name="connsiteY2" fmla="*/ 1180 h 3441"/>
              <a:gd name="connsiteX3" fmla="*/ 41589 w 41589"/>
              <a:gd name="connsiteY3" fmla="*/ 0 h 3441"/>
            </a:gdLst>
            <a:ahLst/>
            <a:cxnLst>
              <a:cxn ang="0">
                <a:pos x="connsiteX0" y="connsiteY0"/>
              </a:cxn>
              <a:cxn ang="0">
                <a:pos x="connsiteX1" y="connsiteY1"/>
              </a:cxn>
              <a:cxn ang="0">
                <a:pos x="connsiteX2" y="connsiteY2"/>
              </a:cxn>
              <a:cxn ang="0">
                <a:pos x="connsiteX3" y="connsiteY3"/>
              </a:cxn>
            </a:cxnLst>
            <a:rect l="l" t="t" r="r" b="b"/>
            <a:pathLst>
              <a:path w="41589" h="3441">
                <a:moveTo>
                  <a:pt x="41589" y="0"/>
                </a:moveTo>
                <a:lnTo>
                  <a:pt x="0" y="3441"/>
                </a:lnTo>
                <a:lnTo>
                  <a:pt x="25322" y="1180"/>
                </a:lnTo>
                <a:lnTo>
                  <a:pt x="41589" y="0"/>
                </a:lnTo>
                <a:close/>
              </a:path>
            </a:pathLst>
          </a:custGeom>
          <a:solidFill>
            <a:schemeClr val="accent3"/>
          </a:soli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41" name="任意多边形 40"/>
          <p:cNvSpPr/>
          <p:nvPr/>
        </p:nvSpPr>
        <p:spPr>
          <a:xfrm>
            <a:off x="3009458" y="5205782"/>
            <a:ext cx="6345471" cy="804249"/>
          </a:xfrm>
          <a:custGeom>
            <a:avLst/>
            <a:gdLst>
              <a:gd name="connsiteX0" fmla="*/ 1566472 w 6345470"/>
              <a:gd name="connsiteY0" fmla="*/ 0 h 804249"/>
              <a:gd name="connsiteX1" fmla="*/ 1374115 w 6345470"/>
              <a:gd name="connsiteY1" fmla="*/ 17175 h 804249"/>
              <a:gd name="connsiteX2" fmla="*/ 345129 w 6345470"/>
              <a:gd name="connsiteY2" fmla="*/ 277703 h 804249"/>
              <a:gd name="connsiteX3" fmla="*/ 3172736 w 6345470"/>
              <a:gd name="connsiteY3" fmla="*/ 615328 h 804249"/>
              <a:gd name="connsiteX4" fmla="*/ 6000343 w 6345470"/>
              <a:gd name="connsiteY4" fmla="*/ 277703 h 804249"/>
              <a:gd name="connsiteX5" fmla="*/ 4971357 w 6345470"/>
              <a:gd name="connsiteY5" fmla="*/ 17175 h 804249"/>
              <a:gd name="connsiteX6" fmla="*/ 4779026 w 6345470"/>
              <a:gd name="connsiteY6" fmla="*/ 2 h 804249"/>
              <a:gd name="connsiteX7" fmla="*/ 4946641 w 6345470"/>
              <a:gd name="connsiteY7" fmla="*/ 13870 h 804249"/>
              <a:gd name="connsiteX8" fmla="*/ 6345470 w 6345470"/>
              <a:gd name="connsiteY8" fmla="*/ 372163 h 804249"/>
              <a:gd name="connsiteX9" fmla="*/ 3172735 w 6345470"/>
              <a:gd name="connsiteY9" fmla="*/ 804249 h 804249"/>
              <a:gd name="connsiteX10" fmla="*/ 0 w 6345470"/>
              <a:gd name="connsiteY10" fmla="*/ 372163 h 804249"/>
              <a:gd name="connsiteX11" fmla="*/ 1398829 w 6345470"/>
              <a:gd name="connsiteY11" fmla="*/ 13870 h 804249"/>
              <a:gd name="connsiteX12" fmla="*/ 1566472 w 6345470"/>
              <a:gd name="connsiteY12" fmla="*/ 0 h 804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345470" h="804249">
                <a:moveTo>
                  <a:pt x="1566472" y="0"/>
                </a:moveTo>
                <a:lnTo>
                  <a:pt x="1374115" y="17175"/>
                </a:lnTo>
                <a:cubicBezTo>
                  <a:pt x="745687" y="79101"/>
                  <a:pt x="345129" y="172817"/>
                  <a:pt x="345129" y="277703"/>
                </a:cubicBezTo>
                <a:cubicBezTo>
                  <a:pt x="345129" y="464168"/>
                  <a:pt x="1611092" y="615328"/>
                  <a:pt x="3172736" y="615328"/>
                </a:cubicBezTo>
                <a:cubicBezTo>
                  <a:pt x="4734380" y="615328"/>
                  <a:pt x="6000343" y="464168"/>
                  <a:pt x="6000343" y="277703"/>
                </a:cubicBezTo>
                <a:cubicBezTo>
                  <a:pt x="6000343" y="172817"/>
                  <a:pt x="5599785" y="79101"/>
                  <a:pt x="4971357" y="17175"/>
                </a:cubicBezTo>
                <a:lnTo>
                  <a:pt x="4779026" y="2"/>
                </a:lnTo>
                <a:lnTo>
                  <a:pt x="4946641" y="13870"/>
                </a:lnTo>
                <a:cubicBezTo>
                  <a:pt x="5790594" y="91519"/>
                  <a:pt x="6345470" y="223016"/>
                  <a:pt x="6345470" y="372163"/>
                </a:cubicBezTo>
                <a:cubicBezTo>
                  <a:pt x="6345470" y="610798"/>
                  <a:pt x="4924988" y="804249"/>
                  <a:pt x="3172735" y="804249"/>
                </a:cubicBezTo>
                <a:cubicBezTo>
                  <a:pt x="1420482" y="804249"/>
                  <a:pt x="0" y="610798"/>
                  <a:pt x="0" y="372163"/>
                </a:cubicBezTo>
                <a:cubicBezTo>
                  <a:pt x="0" y="223016"/>
                  <a:pt x="554876" y="91519"/>
                  <a:pt x="1398829" y="13870"/>
                </a:cubicBezTo>
                <a:lnTo>
                  <a:pt x="1566472" y="0"/>
                </a:lnTo>
                <a:close/>
              </a:path>
            </a:pathLst>
          </a:custGeom>
          <a:solidFill>
            <a:srgbClr val="E0A9CB"/>
          </a:solidFill>
          <a:ln w="28575" cap="flat">
            <a:noFill/>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chemeClr val="bg1"/>
              </a:solidFill>
              <a:effectLst>
                <a:outerShdw blurRad="38100" dist="38100" dir="2700000" algn="tl">
                  <a:srgbClr val="000000">
                    <a:alpha val="43137"/>
                  </a:srgbClr>
                </a:outerShdw>
              </a:effectLst>
              <a:latin typeface="华文细黑" panose="02010600040101010101" pitchFamily="2" charset="-122"/>
              <a:ea typeface="华文细黑" panose="02010600040101010101" pitchFamily="2" charset="-122"/>
            </a:endParaRPr>
          </a:p>
        </p:txBody>
      </p:sp>
      <p:cxnSp>
        <p:nvCxnSpPr>
          <p:cNvPr id="42" name="直接连接符 41"/>
          <p:cNvCxnSpPr/>
          <p:nvPr/>
        </p:nvCxnSpPr>
        <p:spPr>
          <a:xfrm flipH="1" flipV="1">
            <a:off x="3189633" y="4182901"/>
            <a:ext cx="33655" cy="1380490"/>
          </a:xfrm>
          <a:prstGeom prst="line">
            <a:avLst/>
          </a:prstGeom>
          <a:ln>
            <a:solidFill>
              <a:schemeClr val="tx1">
                <a:lumMod val="75000"/>
                <a:lumOff val="25000"/>
              </a:schemeClr>
            </a:solidFill>
            <a:prstDash val="dash"/>
            <a:headEnd type="none" w="lg" len="lg"/>
            <a:tailEnd type="oval" w="lg" len="lg"/>
          </a:ln>
        </p:spPr>
        <p:style>
          <a:lnRef idx="1">
            <a:schemeClr val="accent1"/>
          </a:lnRef>
          <a:fillRef idx="0">
            <a:schemeClr val="accent1"/>
          </a:fillRef>
          <a:effectRef idx="0">
            <a:schemeClr val="accent1"/>
          </a:effectRef>
          <a:fontRef idx="minor">
            <a:schemeClr val="tx1"/>
          </a:fontRef>
        </p:style>
      </p:cxnSp>
      <p:sp>
        <p:nvSpPr>
          <p:cNvPr id="43" name="矩形 42"/>
          <p:cNvSpPr/>
          <p:nvPr/>
        </p:nvSpPr>
        <p:spPr>
          <a:xfrm>
            <a:off x="2293337" y="2771975"/>
            <a:ext cx="1912748" cy="1410970"/>
          </a:xfrm>
          <a:prstGeom prst="rect">
            <a:avLst/>
          </a:prstGeom>
        </p:spPr>
        <p:txBody>
          <a:bodyPr wrap="square">
            <a:spAutoFit/>
          </a:bodyPr>
          <a:lstStyle/>
          <a:p>
            <a:pPr>
              <a:lnSpc>
                <a:spcPct val="130000"/>
              </a:lnSpc>
            </a:pPr>
            <a:r>
              <a:rPr lang="zh-CN" altLang="zh-CN" sz="1100" dirty="0"/>
              <a:t>要按照严格的数据格式输入，不能输入非法字符，否则系统不给予响应进行处理，查询时要保证准确率为100%，所有包含查询关键字的书籍都应能查到，不能有遗漏。</a:t>
            </a:r>
            <a:endParaRPr lang="zh-CN" altLang="zh-CN" sz="1100" dirty="0"/>
          </a:p>
        </p:txBody>
      </p:sp>
      <p:sp>
        <p:nvSpPr>
          <p:cNvPr id="44" name="矩形 43"/>
          <p:cNvSpPr/>
          <p:nvPr/>
        </p:nvSpPr>
        <p:spPr>
          <a:xfrm>
            <a:off x="2471726" y="2434667"/>
            <a:ext cx="1362103" cy="398780"/>
          </a:xfrm>
          <a:prstGeom prst="rect">
            <a:avLst/>
          </a:prstGeom>
        </p:spPr>
        <p:txBody>
          <a:bodyPr wrap="square">
            <a:spAutoFit/>
          </a:bodyPr>
          <a:lstStyle/>
          <a:p>
            <a:r>
              <a:rPr lang="zh-CN" altLang="zh-CN" sz="2000" dirty="0">
                <a:latin typeface="华文细黑" panose="02010600040101010101" pitchFamily="2" charset="-122"/>
                <a:ea typeface="华文细黑" panose="02010600040101010101" pitchFamily="2" charset="-122"/>
              </a:rPr>
              <a:t>精度</a:t>
            </a:r>
            <a:endParaRPr lang="zh-CN" altLang="zh-CN" sz="2000" dirty="0">
              <a:latin typeface="华文细黑" panose="02010600040101010101" pitchFamily="2" charset="-122"/>
              <a:ea typeface="华文细黑" panose="02010600040101010101" pitchFamily="2" charset="-122"/>
            </a:endParaRPr>
          </a:p>
        </p:txBody>
      </p:sp>
      <p:cxnSp>
        <p:nvCxnSpPr>
          <p:cNvPr id="45" name="直接连接符 44"/>
          <p:cNvCxnSpPr/>
          <p:nvPr/>
        </p:nvCxnSpPr>
        <p:spPr>
          <a:xfrm flipV="1">
            <a:off x="8679207" y="4659532"/>
            <a:ext cx="0" cy="810789"/>
          </a:xfrm>
          <a:prstGeom prst="line">
            <a:avLst/>
          </a:prstGeom>
          <a:ln>
            <a:solidFill>
              <a:schemeClr val="tx1">
                <a:lumMod val="75000"/>
                <a:lumOff val="25000"/>
              </a:schemeClr>
            </a:solidFill>
            <a:prstDash val="dash"/>
            <a:headEnd type="none" w="lg" len="lg"/>
            <a:tailEnd type="oval" w="lg" len="lg"/>
          </a:ln>
        </p:spPr>
        <p:style>
          <a:lnRef idx="1">
            <a:schemeClr val="accent1"/>
          </a:lnRef>
          <a:fillRef idx="0">
            <a:schemeClr val="accent1"/>
          </a:fillRef>
          <a:effectRef idx="0">
            <a:schemeClr val="accent1"/>
          </a:effectRef>
          <a:fontRef idx="minor">
            <a:schemeClr val="tx1"/>
          </a:fontRef>
        </p:style>
      </p:cxnSp>
      <p:cxnSp>
        <p:nvCxnSpPr>
          <p:cNvPr id="48" name="直接连接符 47"/>
          <p:cNvCxnSpPr/>
          <p:nvPr/>
        </p:nvCxnSpPr>
        <p:spPr>
          <a:xfrm flipV="1">
            <a:off x="7340431" y="2863507"/>
            <a:ext cx="0" cy="2728020"/>
          </a:xfrm>
          <a:prstGeom prst="line">
            <a:avLst/>
          </a:prstGeom>
          <a:ln>
            <a:solidFill>
              <a:schemeClr val="tx1">
                <a:lumMod val="75000"/>
                <a:lumOff val="25000"/>
              </a:schemeClr>
            </a:solidFill>
            <a:prstDash val="dash"/>
            <a:headEnd type="none" w="lg" len="lg"/>
            <a:tailEnd type="oval" w="lg" len="lg"/>
          </a:ln>
        </p:spPr>
        <p:style>
          <a:lnRef idx="1">
            <a:schemeClr val="accent1"/>
          </a:lnRef>
          <a:fillRef idx="0">
            <a:schemeClr val="accent1"/>
          </a:fillRef>
          <a:effectRef idx="0">
            <a:schemeClr val="accent1"/>
          </a:effectRef>
          <a:fontRef idx="minor">
            <a:schemeClr val="tx1"/>
          </a:fontRef>
        </p:style>
      </p:cxnSp>
      <p:sp>
        <p:nvSpPr>
          <p:cNvPr id="51" name="上箭头 50"/>
          <p:cNvSpPr/>
          <p:nvPr/>
        </p:nvSpPr>
        <p:spPr>
          <a:xfrm>
            <a:off x="6376317" y="3610223"/>
            <a:ext cx="422655" cy="1925032"/>
          </a:xfrm>
          <a:prstGeom prst="upArrow">
            <a:avLst/>
          </a:prstGeom>
          <a:gradFill>
            <a:gsLst>
              <a:gs pos="0">
                <a:schemeClr val="tx1">
                  <a:lumMod val="85000"/>
                  <a:lumOff val="15000"/>
                  <a:alpha val="52000"/>
                </a:schemeClr>
              </a:gs>
              <a:gs pos="92000">
                <a:schemeClr val="tx1">
                  <a:lumMod val="85000"/>
                  <a:lumOff val="15000"/>
                  <a:alpha val="0"/>
                </a:schemeClr>
              </a:gs>
              <a:gs pos="80000">
                <a:schemeClr val="tx1">
                  <a:lumMod val="85000"/>
                  <a:lumOff val="15000"/>
                  <a:alpha val="52000"/>
                </a:schemeClr>
              </a:gs>
            </a:gsLst>
            <a:lin ang="5400000" scaled="0"/>
          </a:gra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52" name="上箭头 51"/>
          <p:cNvSpPr/>
          <p:nvPr/>
        </p:nvSpPr>
        <p:spPr>
          <a:xfrm>
            <a:off x="5505455" y="4245900"/>
            <a:ext cx="424728" cy="1266625"/>
          </a:xfrm>
          <a:prstGeom prst="upArrow">
            <a:avLst/>
          </a:prstGeom>
          <a:gradFill>
            <a:gsLst>
              <a:gs pos="0">
                <a:schemeClr val="tx1">
                  <a:lumMod val="85000"/>
                  <a:lumOff val="15000"/>
                  <a:alpha val="52000"/>
                </a:schemeClr>
              </a:gs>
              <a:gs pos="92000">
                <a:schemeClr val="tx1">
                  <a:lumMod val="85000"/>
                  <a:lumOff val="15000"/>
                  <a:alpha val="0"/>
                </a:schemeClr>
              </a:gs>
              <a:gs pos="80000">
                <a:schemeClr val="tx1">
                  <a:lumMod val="85000"/>
                  <a:lumOff val="15000"/>
                  <a:alpha val="52000"/>
                </a:schemeClr>
              </a:gs>
            </a:gsLst>
            <a:lin ang="5400000" scaled="0"/>
          </a:gra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53" name="上箭头 52"/>
          <p:cNvSpPr/>
          <p:nvPr/>
        </p:nvSpPr>
        <p:spPr>
          <a:xfrm>
            <a:off x="5703893" y="2895072"/>
            <a:ext cx="956603" cy="2852781"/>
          </a:xfrm>
          <a:prstGeom prst="upArrow">
            <a:avLst/>
          </a:prstGeom>
          <a:gradFill>
            <a:gsLst>
              <a:gs pos="0">
                <a:schemeClr val="tx1">
                  <a:lumMod val="85000"/>
                  <a:lumOff val="15000"/>
                </a:schemeClr>
              </a:gs>
              <a:gs pos="92000">
                <a:schemeClr val="tx1">
                  <a:lumMod val="85000"/>
                  <a:lumOff val="15000"/>
                  <a:alpha val="0"/>
                </a:schemeClr>
              </a:gs>
              <a:gs pos="80000">
                <a:schemeClr val="tx1">
                  <a:lumMod val="85000"/>
                  <a:lumOff val="15000"/>
                </a:schemeClr>
              </a:gs>
            </a:gsLst>
            <a:lin ang="5400000" scaled="0"/>
          </a:gradFill>
          <a:ln>
            <a:noFill/>
            <a:prstDash val="dash"/>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华文细黑" panose="02010600040101010101" pitchFamily="2" charset="-122"/>
              <a:ea typeface="华文细黑" panose="02010600040101010101" pitchFamily="2" charset="-122"/>
            </a:endParaRPr>
          </a:p>
        </p:txBody>
      </p:sp>
      <p:sp>
        <p:nvSpPr>
          <p:cNvPr id="54" name="矩形 53"/>
          <p:cNvSpPr/>
          <p:nvPr/>
        </p:nvSpPr>
        <p:spPr>
          <a:xfrm>
            <a:off x="6480990" y="2241215"/>
            <a:ext cx="1912748" cy="530860"/>
          </a:xfrm>
          <a:prstGeom prst="rect">
            <a:avLst/>
          </a:prstGeom>
        </p:spPr>
        <p:txBody>
          <a:bodyPr wrap="square">
            <a:spAutoFit/>
          </a:bodyPr>
          <a:lstStyle/>
          <a:p>
            <a:pPr>
              <a:lnSpc>
                <a:spcPct val="130000"/>
              </a:lnSpc>
            </a:pPr>
            <a:r>
              <a:rPr lang="zh-CN" altLang="en-US" sz="1100" dirty="0">
                <a:solidFill>
                  <a:schemeClr val="tx1">
                    <a:lumMod val="75000"/>
                    <a:lumOff val="25000"/>
                  </a:schemeClr>
                </a:solidFill>
                <a:latin typeface="华文细黑" panose="02010600040101010101" pitchFamily="2" charset="-122"/>
                <a:ea typeface="华文细黑" panose="02010600040101010101" pitchFamily="2" charset="-122"/>
              </a:rPr>
              <a:t>响应时间：用户任意操作后5秒内系统给予反馈信息。</a:t>
            </a:r>
            <a:endParaRPr lang="zh-CN" altLang="en-US" sz="11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55" name="矩形 54"/>
          <p:cNvSpPr/>
          <p:nvPr/>
        </p:nvSpPr>
        <p:spPr>
          <a:xfrm>
            <a:off x="6660649" y="1923592"/>
            <a:ext cx="1362103" cy="398780"/>
          </a:xfrm>
          <a:prstGeom prst="rect">
            <a:avLst/>
          </a:prstGeom>
        </p:spPr>
        <p:txBody>
          <a:bodyPr wrap="square">
            <a:spAutoFit/>
          </a:bodyPr>
          <a:lstStyle/>
          <a:p>
            <a:r>
              <a:rPr lang="zh-CN" altLang="en-US" sz="2000" b="1" dirty="0">
                <a:solidFill>
                  <a:schemeClr val="tx1">
                    <a:lumMod val="85000"/>
                    <a:lumOff val="15000"/>
                  </a:schemeClr>
                </a:solidFill>
                <a:latin typeface="华文细黑" panose="02010600040101010101" pitchFamily="2" charset="-122"/>
                <a:ea typeface="华文细黑" panose="02010600040101010101" pitchFamily="2" charset="-122"/>
              </a:rPr>
              <a:t>时间</a:t>
            </a:r>
            <a:r>
              <a:rPr lang="zh-CN" altLang="en-US" sz="2000" b="1" dirty="0">
                <a:solidFill>
                  <a:schemeClr val="tx1">
                    <a:lumMod val="85000"/>
                    <a:lumOff val="15000"/>
                  </a:schemeClr>
                </a:solidFill>
                <a:latin typeface="华文细黑" panose="02010600040101010101" pitchFamily="2" charset="-122"/>
                <a:ea typeface="华文细黑" panose="02010600040101010101" pitchFamily="2" charset="-122"/>
              </a:rPr>
              <a:t>特性</a:t>
            </a:r>
            <a:endParaRPr lang="zh-CN" altLang="en-US" sz="2000" b="1" dirty="0">
              <a:solidFill>
                <a:schemeClr val="tx1">
                  <a:lumMod val="85000"/>
                  <a:lumOff val="15000"/>
                </a:schemeClr>
              </a:solidFill>
              <a:latin typeface="华文细黑" panose="02010600040101010101" pitchFamily="2" charset="-122"/>
              <a:ea typeface="华文细黑" panose="02010600040101010101" pitchFamily="2" charset="-122"/>
            </a:endParaRPr>
          </a:p>
        </p:txBody>
      </p:sp>
      <p:sp>
        <p:nvSpPr>
          <p:cNvPr id="56" name="矩形 55"/>
          <p:cNvSpPr/>
          <p:nvPr/>
        </p:nvSpPr>
        <p:spPr>
          <a:xfrm>
            <a:off x="7814437" y="3184609"/>
            <a:ext cx="1912748" cy="1410970"/>
          </a:xfrm>
          <a:prstGeom prst="rect">
            <a:avLst/>
          </a:prstGeom>
        </p:spPr>
        <p:txBody>
          <a:bodyPr wrap="square">
            <a:spAutoFit/>
          </a:bodyPr>
          <a:lstStyle/>
          <a:p>
            <a:pPr>
              <a:lnSpc>
                <a:spcPct val="130000"/>
              </a:lnSpc>
            </a:pPr>
            <a:r>
              <a:rPr lang="zh-CN" altLang="zh-CN" sz="1100" dirty="0"/>
              <a:t>当需求发生某些变化时，该软件的基本操作、数据结构、运行环境等等基本不会发生变化，只是对系统的数据库的文件和记录进行处理，就可以满足需求。</a:t>
            </a:r>
            <a:endParaRPr lang="zh-CN" altLang="en-US" sz="11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57" name="矩形 56"/>
          <p:cNvSpPr/>
          <p:nvPr/>
        </p:nvSpPr>
        <p:spPr>
          <a:xfrm>
            <a:off x="8193486" y="2863176"/>
            <a:ext cx="1362103" cy="398780"/>
          </a:xfrm>
          <a:prstGeom prst="rect">
            <a:avLst/>
          </a:prstGeom>
        </p:spPr>
        <p:txBody>
          <a:bodyPr wrap="square">
            <a:spAutoFit/>
          </a:bodyPr>
          <a:lstStyle/>
          <a:p>
            <a:r>
              <a:rPr lang="zh-CN" altLang="zh-CN" sz="2000" dirty="0">
                <a:latin typeface="华文细黑" panose="02010600040101010101" pitchFamily="2" charset="-122"/>
                <a:ea typeface="华文细黑" panose="02010600040101010101" pitchFamily="2" charset="-122"/>
              </a:rPr>
              <a:t>灵活性</a:t>
            </a:r>
            <a:endParaRPr lang="zh-CN" altLang="en-US" sz="2000" b="1" dirty="0">
              <a:solidFill>
                <a:schemeClr val="tx1">
                  <a:lumMod val="85000"/>
                  <a:lumOff val="15000"/>
                </a:schemeClr>
              </a:solidFill>
              <a:latin typeface="华文细黑" panose="02010600040101010101" pitchFamily="2" charset="-122"/>
              <a:ea typeface="华文细黑" panose="02010600040101010101" pitchFamily="2" charset="-122"/>
            </a:endParaRPr>
          </a:p>
        </p:txBody>
      </p:sp>
      <p:grpSp>
        <p:nvGrpSpPr>
          <p:cNvPr id="58" name="组合 57"/>
          <p:cNvGrpSpPr/>
          <p:nvPr/>
        </p:nvGrpSpPr>
        <p:grpSpPr>
          <a:xfrm>
            <a:off x="310029" y="279122"/>
            <a:ext cx="1085080" cy="1123106"/>
            <a:chOff x="310029" y="279122"/>
            <a:chExt cx="1085080" cy="1123106"/>
          </a:xfrm>
        </p:grpSpPr>
        <p:pic>
          <p:nvPicPr>
            <p:cNvPr id="59" name="图片 5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60" name="文本框 59"/>
            <p:cNvSpPr txBox="1"/>
            <p:nvPr/>
          </p:nvSpPr>
          <p:spPr>
            <a:xfrm>
              <a:off x="338165" y="295423"/>
              <a:ext cx="832310" cy="1106805"/>
            </a:xfrm>
            <a:prstGeom prst="rect">
              <a:avLst/>
            </a:prstGeom>
            <a:noFill/>
          </p:spPr>
          <p:txBody>
            <a:bodyPr wrap="square" rtlCol="0">
              <a:spAutoFit/>
            </a:bodyPr>
            <a:lstStyle/>
            <a:p>
              <a:pPr algn="dist"/>
              <a:r>
                <a:rPr lang="en-US" altLang="zh-CN" sz="6600" b="1" dirty="0">
                  <a:latin typeface="Impact" panose="020B0806030902050204" pitchFamily="34" charset="0"/>
                  <a:ea typeface="方正兰亭粗黑简体" panose="02000000000000000000" pitchFamily="2" charset="-122"/>
                </a:rPr>
                <a:t>1</a:t>
              </a:r>
              <a:endParaRPr lang="en-US" altLang="zh-CN" sz="6600" b="1" dirty="0">
                <a:latin typeface="Impact" panose="020B0806030902050204" pitchFamily="34" charset="0"/>
                <a:ea typeface="方正兰亭粗黑简体" panose="020000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1423245" y="508418"/>
            <a:ext cx="2686035" cy="583565"/>
          </a:xfrm>
          <a:prstGeom prst="rect">
            <a:avLst/>
          </a:prstGeom>
          <a:noFill/>
        </p:spPr>
        <p:txBody>
          <a:bodyPr wrap="square" rtlCol="0">
            <a:spAutoFit/>
          </a:bodyPr>
          <a:lstStyle/>
          <a:p>
            <a:r>
              <a:rPr lang="zh-CN" altLang="en-US" sz="3200" dirty="0" smtClean="0">
                <a:latin typeface="方正兰亭粗黑简体" panose="02000000000000000000" pitchFamily="2" charset="-122"/>
                <a:ea typeface="方正兰亭粗黑简体" panose="02000000000000000000" pitchFamily="2" charset="-122"/>
              </a:rPr>
              <a:t>优缺点</a:t>
            </a:r>
            <a:endParaRPr lang="zh-CN" altLang="en-US" sz="3200" dirty="0" smtClean="0">
              <a:latin typeface="方正兰亭粗黑简体" panose="02000000000000000000" pitchFamily="2" charset="-122"/>
              <a:ea typeface="方正兰亭粗黑简体" panose="02000000000000000000" pitchFamily="2" charset="-122"/>
            </a:endParaRPr>
          </a:p>
        </p:txBody>
      </p:sp>
      <p:sp>
        <p:nvSpPr>
          <p:cNvPr id="14" name="椭圆 1"/>
          <p:cNvSpPr>
            <a:spLocks noChangeArrowheads="1"/>
          </p:cNvSpPr>
          <p:nvPr/>
        </p:nvSpPr>
        <p:spPr bwMode="auto">
          <a:xfrm>
            <a:off x="1323517" y="2040533"/>
            <a:ext cx="2334683" cy="2495549"/>
          </a:xfrm>
          <a:custGeom>
            <a:avLst/>
            <a:gdLst>
              <a:gd name="T0" fmla="*/ 0 w 1751265"/>
              <a:gd name="T1" fmla="*/ 0 h 1872208"/>
              <a:gd name="T2" fmla="*/ 0 60000 65536"/>
              <a:gd name="T3" fmla="*/ 0 w 1751265"/>
              <a:gd name="T4" fmla="*/ 0 h 1872208"/>
              <a:gd name="T5" fmla="*/ 1751265 w 1751265"/>
              <a:gd name="T6" fmla="*/ 1872208 h 1872208"/>
            </a:gdLst>
            <a:ahLst/>
            <a:cxnLst>
              <a:cxn ang="T2">
                <a:pos x="T0" y="T1"/>
              </a:cxn>
            </a:cxnLst>
            <a:rect l="T3" t="T4" r="T5" b="T6"/>
            <a:pathLst>
              <a:path w="1751265" h="1872208">
                <a:moveTo>
                  <a:pt x="936104" y="0"/>
                </a:moveTo>
                <a:cubicBezTo>
                  <a:pt x="1286069" y="0"/>
                  <a:pt x="1591179" y="192044"/>
                  <a:pt x="1751265" y="476797"/>
                </a:cubicBezTo>
                <a:cubicBezTo>
                  <a:pt x="1668191" y="615556"/>
                  <a:pt x="1621028" y="777971"/>
                  <a:pt x="1621028" y="951401"/>
                </a:cubicBezTo>
                <a:cubicBezTo>
                  <a:pt x="1621028" y="1118433"/>
                  <a:pt x="1664775" y="1275246"/>
                  <a:pt x="1741972" y="1410708"/>
                </a:cubicBezTo>
                <a:cubicBezTo>
                  <a:pt x="1580006" y="1687123"/>
                  <a:pt x="1279670" y="1872208"/>
                  <a:pt x="936104" y="1872208"/>
                </a:cubicBezTo>
                <a:cubicBezTo>
                  <a:pt x="419108" y="1872208"/>
                  <a:pt x="0" y="1453100"/>
                  <a:pt x="0" y="936104"/>
                </a:cubicBezTo>
                <a:cubicBezTo>
                  <a:pt x="0" y="419108"/>
                  <a:pt x="419108" y="0"/>
                  <a:pt x="936104" y="0"/>
                </a:cubicBezTo>
                <a:close/>
              </a:path>
            </a:pathLst>
          </a:custGeom>
          <a:solidFill>
            <a:srgbClr val="E0A9CB"/>
          </a:solidFill>
          <a:ln w="25400">
            <a:noFill/>
            <a:bevel/>
          </a:ln>
        </p:spPr>
        <p:txBody>
          <a:bodyPr lIns="91416" tIns="45719" rIns="91416" bIns="45719" anchor="ctr"/>
          <a:lstStyle/>
          <a:p>
            <a:pPr algn="ctr"/>
            <a:endParaRPr lang="zh-CN" altLang="zh-CN" sz="2400" dirty="0">
              <a:solidFill>
                <a:srgbClr val="FFFFFF"/>
              </a:solidFill>
              <a:latin typeface="微软雅黑" panose="020B0503020204020204" charset="-122"/>
              <a:ea typeface="微软雅黑" panose="020B0503020204020204" charset="-122"/>
              <a:sym typeface="宋体" panose="02010600030101010101" pitchFamily="2" charset="-122"/>
            </a:endParaRPr>
          </a:p>
        </p:txBody>
      </p:sp>
      <p:sp>
        <p:nvSpPr>
          <p:cNvPr id="15" name="椭圆 11"/>
          <p:cNvSpPr>
            <a:spLocks noChangeArrowheads="1"/>
          </p:cNvSpPr>
          <p:nvPr/>
        </p:nvSpPr>
        <p:spPr bwMode="auto">
          <a:xfrm>
            <a:off x="8331801" y="2061697"/>
            <a:ext cx="2497667" cy="2495549"/>
          </a:xfrm>
          <a:prstGeom prst="ellipse">
            <a:avLst/>
          </a:prstGeom>
          <a:solidFill>
            <a:srgbClr val="E0A9CB"/>
          </a:solidFill>
          <a:ln w="25400">
            <a:noFill/>
            <a:bevel/>
          </a:ln>
        </p:spPr>
        <p:txBody>
          <a:bodyPr lIns="91416" tIns="45719" rIns="91416" bIns="45719" anchor="ctr"/>
          <a:lstStyle/>
          <a:p>
            <a:pPr algn="ctr"/>
            <a:endParaRPr lang="zh-CN" altLang="zh-CN" sz="2400" dirty="0">
              <a:solidFill>
                <a:srgbClr val="FFFFFF"/>
              </a:solidFill>
              <a:latin typeface="微软雅黑" panose="020B0503020204020204" charset="-122"/>
              <a:ea typeface="微软雅黑" panose="020B0503020204020204" charset="-122"/>
              <a:sym typeface="宋体" panose="02010600030101010101" pitchFamily="2" charset="-122"/>
            </a:endParaRPr>
          </a:p>
        </p:txBody>
      </p:sp>
      <p:sp>
        <p:nvSpPr>
          <p:cNvPr id="16" name="椭圆 1"/>
          <p:cNvSpPr>
            <a:spLocks noChangeArrowheads="1"/>
          </p:cNvSpPr>
          <p:nvPr/>
        </p:nvSpPr>
        <p:spPr bwMode="auto">
          <a:xfrm>
            <a:off x="3658199" y="2061697"/>
            <a:ext cx="2336800" cy="2495549"/>
          </a:xfrm>
          <a:custGeom>
            <a:avLst/>
            <a:gdLst>
              <a:gd name="T0" fmla="*/ 0 w 1751265"/>
              <a:gd name="T1" fmla="*/ 0 h 1872208"/>
              <a:gd name="T2" fmla="*/ 0 60000 65536"/>
              <a:gd name="T3" fmla="*/ 0 w 1751265"/>
              <a:gd name="T4" fmla="*/ 0 h 1872208"/>
              <a:gd name="T5" fmla="*/ 1751265 w 1751265"/>
              <a:gd name="T6" fmla="*/ 1872208 h 1872208"/>
            </a:gdLst>
            <a:ahLst/>
            <a:cxnLst>
              <a:cxn ang="T2">
                <a:pos x="T0" y="T1"/>
              </a:cxn>
            </a:cxnLst>
            <a:rect l="T3" t="T4" r="T5" b="T6"/>
            <a:pathLst>
              <a:path w="1751265" h="1872208">
                <a:moveTo>
                  <a:pt x="936104" y="0"/>
                </a:moveTo>
                <a:cubicBezTo>
                  <a:pt x="1286069" y="0"/>
                  <a:pt x="1591179" y="192044"/>
                  <a:pt x="1751265" y="476797"/>
                </a:cubicBezTo>
                <a:cubicBezTo>
                  <a:pt x="1668191" y="615556"/>
                  <a:pt x="1621028" y="777971"/>
                  <a:pt x="1621028" y="951401"/>
                </a:cubicBezTo>
                <a:cubicBezTo>
                  <a:pt x="1621028" y="1118433"/>
                  <a:pt x="1664775" y="1275246"/>
                  <a:pt x="1741972" y="1410708"/>
                </a:cubicBezTo>
                <a:cubicBezTo>
                  <a:pt x="1580006" y="1687123"/>
                  <a:pt x="1279670" y="1872208"/>
                  <a:pt x="936104" y="1872208"/>
                </a:cubicBezTo>
                <a:cubicBezTo>
                  <a:pt x="419108" y="1872208"/>
                  <a:pt x="0" y="1453100"/>
                  <a:pt x="0" y="936104"/>
                </a:cubicBezTo>
                <a:cubicBezTo>
                  <a:pt x="0" y="419108"/>
                  <a:pt x="419108" y="0"/>
                  <a:pt x="936104" y="0"/>
                </a:cubicBezTo>
                <a:close/>
              </a:path>
            </a:pathLst>
          </a:custGeom>
          <a:solidFill>
            <a:srgbClr val="E0A9CB"/>
          </a:solidFill>
          <a:ln w="25400">
            <a:noFill/>
            <a:bevel/>
          </a:ln>
        </p:spPr>
        <p:txBody>
          <a:bodyPr lIns="91416" tIns="45719" rIns="91416" bIns="45719" anchor="ctr"/>
          <a:lstStyle/>
          <a:p>
            <a:pPr algn="ctr"/>
            <a:endParaRPr lang="zh-CN" altLang="zh-CN" sz="2400" dirty="0">
              <a:solidFill>
                <a:srgbClr val="FFFFFF"/>
              </a:solidFill>
              <a:latin typeface="微软雅黑" panose="020B0503020204020204" charset="-122"/>
              <a:ea typeface="微软雅黑" panose="020B0503020204020204" charset="-122"/>
              <a:sym typeface="宋体" panose="02010600030101010101" pitchFamily="2" charset="-122"/>
            </a:endParaRPr>
          </a:p>
        </p:txBody>
      </p:sp>
      <p:sp>
        <p:nvSpPr>
          <p:cNvPr id="17" name="椭圆 1"/>
          <p:cNvSpPr>
            <a:spLocks noChangeArrowheads="1"/>
          </p:cNvSpPr>
          <p:nvPr/>
        </p:nvSpPr>
        <p:spPr bwMode="auto">
          <a:xfrm>
            <a:off x="5994999" y="2061697"/>
            <a:ext cx="2334684" cy="2495549"/>
          </a:xfrm>
          <a:custGeom>
            <a:avLst/>
            <a:gdLst>
              <a:gd name="T0" fmla="*/ 0 w 1751265"/>
              <a:gd name="T1" fmla="*/ 0 h 1872208"/>
              <a:gd name="T2" fmla="*/ 0 60000 65536"/>
              <a:gd name="T3" fmla="*/ 0 w 1751265"/>
              <a:gd name="T4" fmla="*/ 0 h 1872208"/>
              <a:gd name="T5" fmla="*/ 1751265 w 1751265"/>
              <a:gd name="T6" fmla="*/ 1872208 h 1872208"/>
            </a:gdLst>
            <a:ahLst/>
            <a:cxnLst>
              <a:cxn ang="T2">
                <a:pos x="T0" y="T1"/>
              </a:cxn>
            </a:cxnLst>
            <a:rect l="T3" t="T4" r="T5" b="T6"/>
            <a:pathLst>
              <a:path w="1751265" h="1872208">
                <a:moveTo>
                  <a:pt x="936104" y="0"/>
                </a:moveTo>
                <a:cubicBezTo>
                  <a:pt x="1286069" y="0"/>
                  <a:pt x="1591179" y="192044"/>
                  <a:pt x="1751265" y="476797"/>
                </a:cubicBezTo>
                <a:cubicBezTo>
                  <a:pt x="1668191" y="615556"/>
                  <a:pt x="1621028" y="777971"/>
                  <a:pt x="1621028" y="951401"/>
                </a:cubicBezTo>
                <a:cubicBezTo>
                  <a:pt x="1621028" y="1118433"/>
                  <a:pt x="1664775" y="1275246"/>
                  <a:pt x="1741972" y="1410708"/>
                </a:cubicBezTo>
                <a:cubicBezTo>
                  <a:pt x="1580006" y="1687123"/>
                  <a:pt x="1279670" y="1872208"/>
                  <a:pt x="936104" y="1872208"/>
                </a:cubicBezTo>
                <a:cubicBezTo>
                  <a:pt x="419108" y="1872208"/>
                  <a:pt x="0" y="1453100"/>
                  <a:pt x="0" y="936104"/>
                </a:cubicBezTo>
                <a:cubicBezTo>
                  <a:pt x="0" y="419108"/>
                  <a:pt x="419108" y="0"/>
                  <a:pt x="936104" y="0"/>
                </a:cubicBezTo>
                <a:close/>
              </a:path>
            </a:pathLst>
          </a:custGeom>
          <a:solidFill>
            <a:srgbClr val="E0A9CB"/>
          </a:solidFill>
          <a:ln w="25400">
            <a:noFill/>
            <a:bevel/>
          </a:ln>
        </p:spPr>
        <p:txBody>
          <a:bodyPr lIns="91416" tIns="45719" rIns="91416" bIns="45719" anchor="ctr"/>
          <a:lstStyle/>
          <a:p>
            <a:pPr algn="ctr"/>
            <a:endParaRPr lang="zh-CN" altLang="zh-CN" sz="2400" dirty="0">
              <a:solidFill>
                <a:srgbClr val="FFFFFF"/>
              </a:solidFill>
              <a:latin typeface="微软雅黑" panose="020B0503020204020204" charset="-122"/>
              <a:ea typeface="微软雅黑" panose="020B0503020204020204" charset="-122"/>
              <a:sym typeface="宋体" panose="02010600030101010101" pitchFamily="2" charset="-122"/>
            </a:endParaRPr>
          </a:p>
        </p:txBody>
      </p:sp>
      <p:sp>
        <p:nvSpPr>
          <p:cNvPr id="18" name="TextBox 14"/>
          <p:cNvSpPr>
            <a:spLocks noChangeArrowheads="1"/>
          </p:cNvSpPr>
          <p:nvPr/>
        </p:nvSpPr>
        <p:spPr bwMode="auto">
          <a:xfrm>
            <a:off x="2283587" y="2153829"/>
            <a:ext cx="441098" cy="646329"/>
          </a:xfrm>
          <a:prstGeom prst="rect">
            <a:avLst/>
          </a:prstGeom>
          <a:noFill/>
          <a:ln w="9525">
            <a:noFill/>
            <a:miter lim="800000"/>
          </a:ln>
        </p:spPr>
        <p:txBody>
          <a:bodyPr wrap="none" lIns="91416" tIns="45719" rIns="91416" bIns="45719">
            <a:spAutoFit/>
          </a:bodyPr>
          <a:lstStyle/>
          <a:p>
            <a:r>
              <a:rPr lang="en-US" altLang="zh-CN" sz="3600" dirty="0" smtClean="0">
                <a:solidFill>
                  <a:schemeClr val="bg1"/>
                </a:solidFill>
                <a:latin typeface="华文细黑" panose="02010600040101010101" pitchFamily="2" charset="-122"/>
                <a:ea typeface="华文细黑" panose="02010600040101010101" pitchFamily="2" charset="-122"/>
                <a:sym typeface="方正兰亭粗黑_GBK" panose="02000000000000000000" pitchFamily="2" charset="-122"/>
              </a:rPr>
              <a:t>1</a:t>
            </a:r>
            <a:endParaRPr lang="en-US" altLang="zh-CN" sz="3600" dirty="0">
              <a:solidFill>
                <a:schemeClr val="bg1"/>
              </a:solidFill>
              <a:latin typeface="华文细黑" panose="02010600040101010101" pitchFamily="2" charset="-122"/>
              <a:ea typeface="华文细黑" panose="02010600040101010101" pitchFamily="2" charset="-122"/>
              <a:sym typeface="方正兰亭粗黑_GBK" panose="02000000000000000000" pitchFamily="2" charset="-122"/>
            </a:endParaRPr>
          </a:p>
        </p:txBody>
      </p:sp>
      <p:sp>
        <p:nvSpPr>
          <p:cNvPr id="19" name="TextBox 15"/>
          <p:cNvSpPr>
            <a:spLocks noChangeArrowheads="1"/>
          </p:cNvSpPr>
          <p:nvPr/>
        </p:nvSpPr>
        <p:spPr bwMode="auto">
          <a:xfrm>
            <a:off x="4629464" y="2153829"/>
            <a:ext cx="441098" cy="646329"/>
          </a:xfrm>
          <a:prstGeom prst="rect">
            <a:avLst/>
          </a:prstGeom>
          <a:noFill/>
          <a:ln w="9525">
            <a:noFill/>
            <a:miter lim="800000"/>
          </a:ln>
        </p:spPr>
        <p:txBody>
          <a:bodyPr wrap="none" lIns="91416" tIns="45719" rIns="91416" bIns="45719">
            <a:spAutoFit/>
          </a:bodyPr>
          <a:lstStyle/>
          <a:p>
            <a:r>
              <a:rPr lang="en-US" altLang="zh-CN" sz="3600" dirty="0" smtClean="0">
                <a:solidFill>
                  <a:schemeClr val="bg1"/>
                </a:solidFill>
                <a:latin typeface="华文细黑" panose="02010600040101010101" pitchFamily="2" charset="-122"/>
                <a:ea typeface="华文细黑" panose="02010600040101010101" pitchFamily="2" charset="-122"/>
                <a:sym typeface="方正兰亭粗黑_GBK" panose="02000000000000000000" pitchFamily="2" charset="-122"/>
              </a:rPr>
              <a:t>2</a:t>
            </a:r>
            <a:endParaRPr lang="en-US" altLang="zh-CN" sz="3600" dirty="0">
              <a:solidFill>
                <a:schemeClr val="bg1"/>
              </a:solidFill>
              <a:latin typeface="华文细黑" panose="02010600040101010101" pitchFamily="2" charset="-122"/>
              <a:ea typeface="华文细黑" panose="02010600040101010101" pitchFamily="2" charset="-122"/>
              <a:sym typeface="方正兰亭粗黑_GBK" panose="02000000000000000000" pitchFamily="2" charset="-122"/>
            </a:endParaRPr>
          </a:p>
        </p:txBody>
      </p:sp>
      <p:sp>
        <p:nvSpPr>
          <p:cNvPr id="20" name="TextBox 16"/>
          <p:cNvSpPr>
            <a:spLocks noChangeArrowheads="1"/>
          </p:cNvSpPr>
          <p:nvPr/>
        </p:nvSpPr>
        <p:spPr bwMode="auto">
          <a:xfrm>
            <a:off x="6940243" y="2153829"/>
            <a:ext cx="441098" cy="646329"/>
          </a:xfrm>
          <a:prstGeom prst="rect">
            <a:avLst/>
          </a:prstGeom>
          <a:noFill/>
          <a:ln w="9525">
            <a:noFill/>
            <a:miter lim="800000"/>
          </a:ln>
        </p:spPr>
        <p:txBody>
          <a:bodyPr wrap="none" lIns="91416" tIns="45719" rIns="91416" bIns="45719">
            <a:spAutoFit/>
          </a:bodyPr>
          <a:lstStyle/>
          <a:p>
            <a:r>
              <a:rPr lang="en-US" altLang="zh-CN" sz="3600" dirty="0" smtClean="0">
                <a:solidFill>
                  <a:schemeClr val="bg1"/>
                </a:solidFill>
                <a:latin typeface="华文细黑" panose="02010600040101010101" pitchFamily="2" charset="-122"/>
                <a:ea typeface="华文细黑" panose="02010600040101010101" pitchFamily="2" charset="-122"/>
                <a:sym typeface="方正兰亭粗黑_GBK" panose="02000000000000000000" pitchFamily="2" charset="-122"/>
              </a:rPr>
              <a:t>3</a:t>
            </a:r>
            <a:endParaRPr lang="en-US" altLang="zh-CN" sz="3600" dirty="0">
              <a:solidFill>
                <a:schemeClr val="bg1"/>
              </a:solidFill>
              <a:latin typeface="华文细黑" panose="02010600040101010101" pitchFamily="2" charset="-122"/>
              <a:ea typeface="华文细黑" panose="02010600040101010101" pitchFamily="2" charset="-122"/>
              <a:sym typeface="方正兰亭粗黑_GBK" panose="02000000000000000000" pitchFamily="2" charset="-122"/>
            </a:endParaRPr>
          </a:p>
        </p:txBody>
      </p:sp>
      <p:sp>
        <p:nvSpPr>
          <p:cNvPr id="21" name="TextBox 17"/>
          <p:cNvSpPr>
            <a:spLocks noChangeArrowheads="1"/>
          </p:cNvSpPr>
          <p:nvPr/>
        </p:nvSpPr>
        <p:spPr bwMode="auto">
          <a:xfrm>
            <a:off x="9359610" y="2153829"/>
            <a:ext cx="441098" cy="646329"/>
          </a:xfrm>
          <a:prstGeom prst="rect">
            <a:avLst/>
          </a:prstGeom>
          <a:noFill/>
          <a:ln w="9525">
            <a:noFill/>
            <a:miter lim="800000"/>
          </a:ln>
        </p:spPr>
        <p:txBody>
          <a:bodyPr wrap="none" lIns="91416" tIns="45719" rIns="91416" bIns="45719">
            <a:spAutoFit/>
          </a:bodyPr>
          <a:lstStyle/>
          <a:p>
            <a:r>
              <a:rPr lang="en-US" altLang="zh-CN" sz="3600" dirty="0" smtClean="0">
                <a:solidFill>
                  <a:schemeClr val="bg1"/>
                </a:solidFill>
                <a:latin typeface="华文细黑" panose="02010600040101010101" pitchFamily="2" charset="-122"/>
                <a:ea typeface="华文细黑" panose="02010600040101010101" pitchFamily="2" charset="-122"/>
                <a:sym typeface="方正兰亭粗黑_GBK" panose="02000000000000000000" pitchFamily="2" charset="-122"/>
              </a:rPr>
              <a:t>4</a:t>
            </a:r>
            <a:endParaRPr lang="en-US" altLang="zh-CN" sz="3600" dirty="0">
              <a:solidFill>
                <a:schemeClr val="bg1"/>
              </a:solidFill>
              <a:latin typeface="华文细黑" panose="02010600040101010101" pitchFamily="2" charset="-122"/>
              <a:ea typeface="华文细黑" panose="02010600040101010101" pitchFamily="2" charset="-122"/>
              <a:sym typeface="方正兰亭粗黑_GBK" panose="02000000000000000000" pitchFamily="2" charset="-122"/>
            </a:endParaRPr>
          </a:p>
        </p:txBody>
      </p:sp>
      <p:sp>
        <p:nvSpPr>
          <p:cNvPr id="22" name="直接连接符 18"/>
          <p:cNvSpPr>
            <a:spLocks noChangeShapeType="1"/>
          </p:cNvSpPr>
          <p:nvPr/>
        </p:nvSpPr>
        <p:spPr bwMode="auto">
          <a:xfrm>
            <a:off x="1611383" y="2834281"/>
            <a:ext cx="1714500" cy="2117"/>
          </a:xfrm>
          <a:prstGeom prst="line">
            <a:avLst/>
          </a:prstGeom>
          <a:noFill/>
          <a:ln w="9525">
            <a:solidFill>
              <a:schemeClr val="bg1"/>
            </a:solidFill>
            <a:prstDash val="dash"/>
            <a:bevel/>
          </a:ln>
        </p:spPr>
        <p:txBody>
          <a:bodyPr lIns="91416" tIns="45719" rIns="91416" bIns="45719"/>
          <a:lstStyle/>
          <a:p>
            <a:endParaRPr lang="zh-CN" altLang="en-US" sz="2400" dirty="0">
              <a:latin typeface="华文细黑" panose="02010600040101010101" pitchFamily="2" charset="-122"/>
              <a:ea typeface="华文细黑" panose="02010600040101010101" pitchFamily="2" charset="-122"/>
            </a:endParaRPr>
          </a:p>
        </p:txBody>
      </p:sp>
      <p:sp>
        <p:nvSpPr>
          <p:cNvPr id="23" name="直接连接符 19"/>
          <p:cNvSpPr>
            <a:spLocks noChangeShapeType="1"/>
          </p:cNvSpPr>
          <p:nvPr/>
        </p:nvSpPr>
        <p:spPr bwMode="auto">
          <a:xfrm>
            <a:off x="3969351" y="2834281"/>
            <a:ext cx="1714500" cy="2117"/>
          </a:xfrm>
          <a:prstGeom prst="line">
            <a:avLst/>
          </a:prstGeom>
          <a:noFill/>
          <a:ln w="9525">
            <a:solidFill>
              <a:schemeClr val="bg1"/>
            </a:solidFill>
            <a:prstDash val="dash"/>
            <a:bevel/>
          </a:ln>
        </p:spPr>
        <p:txBody>
          <a:bodyPr lIns="91416" tIns="45719" rIns="91416" bIns="45719"/>
          <a:lstStyle/>
          <a:p>
            <a:endParaRPr lang="zh-CN" altLang="en-US" sz="2400" dirty="0">
              <a:latin typeface="华文细黑" panose="02010600040101010101" pitchFamily="2" charset="-122"/>
              <a:ea typeface="华文细黑" panose="02010600040101010101" pitchFamily="2" charset="-122"/>
            </a:endParaRPr>
          </a:p>
        </p:txBody>
      </p:sp>
      <p:sp>
        <p:nvSpPr>
          <p:cNvPr id="24" name="直接连接符 20"/>
          <p:cNvSpPr>
            <a:spLocks noChangeShapeType="1"/>
          </p:cNvSpPr>
          <p:nvPr/>
        </p:nvSpPr>
        <p:spPr bwMode="auto">
          <a:xfrm>
            <a:off x="6304035" y="2834281"/>
            <a:ext cx="1714500" cy="2117"/>
          </a:xfrm>
          <a:prstGeom prst="line">
            <a:avLst/>
          </a:prstGeom>
          <a:noFill/>
          <a:ln w="9525">
            <a:solidFill>
              <a:schemeClr val="bg1"/>
            </a:solidFill>
            <a:prstDash val="dash"/>
            <a:bevel/>
          </a:ln>
        </p:spPr>
        <p:txBody>
          <a:bodyPr lIns="91416" tIns="45719" rIns="91416" bIns="45719"/>
          <a:lstStyle/>
          <a:p>
            <a:endParaRPr lang="zh-CN" altLang="en-US" sz="2400" dirty="0">
              <a:latin typeface="华文细黑" panose="02010600040101010101" pitchFamily="2" charset="-122"/>
              <a:ea typeface="华文细黑" panose="02010600040101010101" pitchFamily="2" charset="-122"/>
            </a:endParaRPr>
          </a:p>
        </p:txBody>
      </p:sp>
      <p:sp>
        <p:nvSpPr>
          <p:cNvPr id="25" name="直接连接符 21"/>
          <p:cNvSpPr>
            <a:spLocks noChangeShapeType="1"/>
          </p:cNvSpPr>
          <p:nvPr/>
        </p:nvSpPr>
        <p:spPr bwMode="auto">
          <a:xfrm>
            <a:off x="8651417" y="2834281"/>
            <a:ext cx="1913467" cy="2117"/>
          </a:xfrm>
          <a:prstGeom prst="line">
            <a:avLst/>
          </a:prstGeom>
          <a:noFill/>
          <a:ln w="9525">
            <a:solidFill>
              <a:schemeClr val="bg1"/>
            </a:solidFill>
            <a:prstDash val="dash"/>
            <a:bevel/>
          </a:ln>
        </p:spPr>
        <p:txBody>
          <a:bodyPr lIns="91416" tIns="45719" rIns="91416" bIns="45719"/>
          <a:lstStyle/>
          <a:p>
            <a:endParaRPr lang="zh-CN" altLang="en-US" sz="2400" dirty="0">
              <a:latin typeface="华文细黑" panose="02010600040101010101" pitchFamily="2" charset="-122"/>
              <a:ea typeface="华文细黑" panose="02010600040101010101" pitchFamily="2" charset="-122"/>
            </a:endParaRPr>
          </a:p>
        </p:txBody>
      </p:sp>
      <p:sp>
        <p:nvSpPr>
          <p:cNvPr id="26" name="TextBox 22"/>
          <p:cNvSpPr>
            <a:spLocks noChangeArrowheads="1"/>
          </p:cNvSpPr>
          <p:nvPr/>
        </p:nvSpPr>
        <p:spPr bwMode="auto">
          <a:xfrm>
            <a:off x="1891861" y="2860333"/>
            <a:ext cx="1197993" cy="553996"/>
          </a:xfrm>
          <a:prstGeom prst="rect">
            <a:avLst/>
          </a:prstGeom>
          <a:noFill/>
          <a:ln w="9525">
            <a:noFill/>
            <a:miter lim="800000"/>
          </a:ln>
        </p:spPr>
        <p:txBody>
          <a:bodyPr wrap="square" lIns="91416" tIns="45719" rIns="91416" bIns="45719">
            <a:spAutoFit/>
          </a:bodyPr>
          <a:lstStyle/>
          <a:p>
            <a:pPr algn="dist">
              <a:lnSpc>
                <a:spcPct val="125000"/>
              </a:lnSpc>
            </a:pPr>
            <a:r>
              <a:rPr lang="zh-CN" altLang="en-US" sz="2400" b="1" dirty="0" smtClean="0">
                <a:solidFill>
                  <a:schemeClr val="bg1"/>
                </a:solidFill>
                <a:latin typeface="华文细黑" panose="02010600040101010101" pitchFamily="2" charset="-122"/>
                <a:ea typeface="华文细黑" panose="02010600040101010101" pitchFamily="2" charset="-122"/>
                <a:sym typeface="微软雅黑" panose="020B0503020204020204" charset="-122"/>
              </a:rPr>
              <a:t>优势</a:t>
            </a:r>
            <a:endParaRPr lang="zh-CN" altLang="en-US" sz="2400" b="1" dirty="0">
              <a:solidFill>
                <a:schemeClr val="bg1"/>
              </a:solidFill>
              <a:latin typeface="华文细黑" panose="02010600040101010101" pitchFamily="2" charset="-122"/>
              <a:ea typeface="华文细黑" panose="02010600040101010101" pitchFamily="2" charset="-122"/>
              <a:sym typeface="微软雅黑" panose="020B0503020204020204" charset="-122"/>
            </a:endParaRPr>
          </a:p>
        </p:txBody>
      </p:sp>
      <p:sp>
        <p:nvSpPr>
          <p:cNvPr id="30" name="矩形 25"/>
          <p:cNvSpPr>
            <a:spLocks noChangeArrowheads="1"/>
          </p:cNvSpPr>
          <p:nvPr/>
        </p:nvSpPr>
        <p:spPr bwMode="auto">
          <a:xfrm>
            <a:off x="1347192" y="4764870"/>
            <a:ext cx="2406175" cy="737235"/>
          </a:xfrm>
          <a:prstGeom prst="rect">
            <a:avLst/>
          </a:prstGeom>
          <a:noFill/>
          <a:ln w="9525">
            <a:noFill/>
            <a:miter lim="800000"/>
          </a:ln>
        </p:spPr>
        <p:txBody>
          <a:bodyPr wrap="square">
            <a:spAutoFit/>
          </a:bodyPr>
          <a:lstStyle/>
          <a:p>
            <a:pPr lvl="0" algn="l">
              <a:buClrTx/>
              <a:buSzTx/>
              <a:buFontTx/>
            </a:pPr>
            <a:r>
              <a:rPr lang="zh-CN" sz="1400" dirty="0">
                <a:sym typeface="+mn-ea"/>
              </a:rPr>
              <a:t>智能系统的搭建少不了一个功能完善的管理系统，故社会发展前景还是很客观的。</a:t>
            </a:r>
            <a:endParaRPr lang="zh-CN" sz="1400" dirty="0">
              <a:sym typeface="+mn-ea"/>
            </a:endParaRPr>
          </a:p>
        </p:txBody>
      </p:sp>
      <p:pic>
        <p:nvPicPr>
          <p:cNvPr id="34" name="图片 33" descr="345.png"/>
          <p:cNvPicPr>
            <a:picLocks noChangeAspect="1"/>
          </p:cNvPicPr>
          <p:nvPr/>
        </p:nvPicPr>
        <p:blipFill>
          <a:blip r:embed="rId1"/>
          <a:stretch>
            <a:fillRect/>
          </a:stretch>
        </p:blipFill>
        <p:spPr>
          <a:xfrm>
            <a:off x="4371557" y="3462947"/>
            <a:ext cx="1011615" cy="1011615"/>
          </a:xfrm>
          <a:prstGeom prst="rect">
            <a:avLst/>
          </a:prstGeom>
        </p:spPr>
      </p:pic>
      <p:pic>
        <p:nvPicPr>
          <p:cNvPr id="35" name="图片 34" descr="456.png"/>
          <p:cNvPicPr>
            <a:picLocks noChangeAspect="1"/>
          </p:cNvPicPr>
          <p:nvPr/>
        </p:nvPicPr>
        <p:blipFill>
          <a:blip r:embed="rId2"/>
          <a:stretch>
            <a:fillRect/>
          </a:stretch>
        </p:blipFill>
        <p:spPr>
          <a:xfrm>
            <a:off x="9038839" y="3367687"/>
            <a:ext cx="1165975" cy="1165975"/>
          </a:xfrm>
          <a:prstGeom prst="rect">
            <a:avLst/>
          </a:prstGeom>
        </p:spPr>
      </p:pic>
      <p:pic>
        <p:nvPicPr>
          <p:cNvPr id="36" name="图片 35" descr="543.png"/>
          <p:cNvPicPr>
            <a:picLocks noChangeAspect="1"/>
          </p:cNvPicPr>
          <p:nvPr/>
        </p:nvPicPr>
        <p:blipFill>
          <a:blip r:embed="rId3"/>
          <a:stretch>
            <a:fillRect/>
          </a:stretch>
        </p:blipFill>
        <p:spPr>
          <a:xfrm>
            <a:off x="6562322" y="3262051"/>
            <a:ext cx="1439153" cy="1439153"/>
          </a:xfrm>
          <a:prstGeom prst="rect">
            <a:avLst/>
          </a:prstGeom>
        </p:spPr>
      </p:pic>
      <p:pic>
        <p:nvPicPr>
          <p:cNvPr id="37" name="图片 36" descr="589.png"/>
          <p:cNvPicPr>
            <a:picLocks noChangeAspect="1"/>
          </p:cNvPicPr>
          <p:nvPr/>
        </p:nvPicPr>
        <p:blipFill>
          <a:blip r:embed="rId4"/>
          <a:stretch>
            <a:fillRect/>
          </a:stretch>
        </p:blipFill>
        <p:spPr>
          <a:xfrm>
            <a:off x="1799789" y="3177195"/>
            <a:ext cx="1439153" cy="1439153"/>
          </a:xfrm>
          <a:prstGeom prst="rect">
            <a:avLst/>
          </a:prstGeom>
        </p:spPr>
      </p:pic>
      <p:sp>
        <p:nvSpPr>
          <p:cNvPr id="38" name="矩形 25"/>
          <p:cNvSpPr>
            <a:spLocks noChangeArrowheads="1"/>
          </p:cNvSpPr>
          <p:nvPr/>
        </p:nvSpPr>
        <p:spPr bwMode="auto">
          <a:xfrm>
            <a:off x="3752720" y="4764869"/>
            <a:ext cx="2406175" cy="737235"/>
          </a:xfrm>
          <a:prstGeom prst="rect">
            <a:avLst/>
          </a:prstGeom>
          <a:noFill/>
          <a:ln w="9525">
            <a:noFill/>
            <a:miter lim="800000"/>
          </a:ln>
        </p:spPr>
        <p:txBody>
          <a:bodyPr wrap="square">
            <a:spAutoFit/>
          </a:bodyPr>
          <a:lstStyle/>
          <a:p>
            <a:r>
              <a:rPr lang="zh-CN" sz="1400" dirty="0"/>
              <a:t>图书管理系统以方便、快捷、费用低的优点正慢慢地进入人们的生活。</a:t>
            </a:r>
            <a:endParaRPr lang="en-US" altLang="zh-CN" sz="1400" dirty="0"/>
          </a:p>
        </p:txBody>
      </p:sp>
      <p:sp>
        <p:nvSpPr>
          <p:cNvPr id="40" name="矩形 25"/>
          <p:cNvSpPr>
            <a:spLocks noChangeArrowheads="1"/>
          </p:cNvSpPr>
          <p:nvPr/>
        </p:nvSpPr>
        <p:spPr bwMode="auto">
          <a:xfrm>
            <a:off x="8506277" y="4764869"/>
            <a:ext cx="2406175" cy="737235"/>
          </a:xfrm>
          <a:prstGeom prst="rect">
            <a:avLst/>
          </a:prstGeom>
          <a:noFill/>
          <a:ln w="9525">
            <a:noFill/>
            <a:miter lim="800000"/>
          </a:ln>
        </p:spPr>
        <p:txBody>
          <a:bodyPr wrap="square">
            <a:spAutoFit/>
          </a:bodyPr>
          <a:lstStyle/>
          <a:p>
            <a:r>
              <a:rPr lang="zh-CN" sz="1400" dirty="0"/>
              <a:t>无法满足用户数据收集，在数据资源更新和存储上必须扩容。</a:t>
            </a:r>
            <a:endParaRPr lang="zh-CN" sz="1400" dirty="0"/>
          </a:p>
        </p:txBody>
      </p:sp>
      <p:sp>
        <p:nvSpPr>
          <p:cNvPr id="41" name="TextBox 22"/>
          <p:cNvSpPr>
            <a:spLocks noChangeArrowheads="1"/>
          </p:cNvSpPr>
          <p:nvPr/>
        </p:nvSpPr>
        <p:spPr bwMode="auto">
          <a:xfrm>
            <a:off x="4241434" y="2834281"/>
            <a:ext cx="1197993" cy="551815"/>
          </a:xfrm>
          <a:prstGeom prst="rect">
            <a:avLst/>
          </a:prstGeom>
          <a:noFill/>
          <a:ln w="9525">
            <a:noFill/>
            <a:miter lim="800000"/>
          </a:ln>
        </p:spPr>
        <p:txBody>
          <a:bodyPr wrap="square" lIns="91416" tIns="45719" rIns="91416" bIns="45719">
            <a:spAutoFit/>
          </a:bodyPr>
          <a:lstStyle/>
          <a:p>
            <a:pPr algn="dist">
              <a:lnSpc>
                <a:spcPct val="125000"/>
              </a:lnSpc>
            </a:pPr>
            <a:r>
              <a:rPr lang="zh-CN" altLang="en-US" sz="2400" b="1" dirty="0" smtClean="0">
                <a:solidFill>
                  <a:schemeClr val="bg1"/>
                </a:solidFill>
                <a:latin typeface="华文细黑" panose="02010600040101010101" pitchFamily="2" charset="-122"/>
                <a:ea typeface="华文细黑" panose="02010600040101010101" pitchFamily="2" charset="-122"/>
                <a:sym typeface="微软雅黑" panose="020B0503020204020204" charset="-122"/>
              </a:rPr>
              <a:t>机会</a:t>
            </a:r>
            <a:endParaRPr lang="zh-CN" altLang="en-US" sz="2400" b="1" dirty="0" smtClean="0">
              <a:solidFill>
                <a:schemeClr val="bg1"/>
              </a:solidFill>
              <a:latin typeface="华文细黑" panose="02010600040101010101" pitchFamily="2" charset="-122"/>
              <a:ea typeface="华文细黑" panose="02010600040101010101" pitchFamily="2" charset="-122"/>
              <a:sym typeface="微软雅黑" panose="020B0503020204020204" charset="-122"/>
            </a:endParaRPr>
          </a:p>
        </p:txBody>
      </p:sp>
      <p:sp>
        <p:nvSpPr>
          <p:cNvPr id="42" name="TextBox 22"/>
          <p:cNvSpPr>
            <a:spLocks noChangeArrowheads="1"/>
          </p:cNvSpPr>
          <p:nvPr/>
        </p:nvSpPr>
        <p:spPr bwMode="auto">
          <a:xfrm>
            <a:off x="6606944" y="2868652"/>
            <a:ext cx="1197993" cy="509753"/>
          </a:xfrm>
          <a:prstGeom prst="rect">
            <a:avLst/>
          </a:prstGeom>
          <a:noFill/>
          <a:ln w="9525">
            <a:noFill/>
            <a:miter lim="800000"/>
          </a:ln>
        </p:spPr>
        <p:txBody>
          <a:bodyPr wrap="square" lIns="91416" tIns="45719" rIns="91416" bIns="45719">
            <a:spAutoFit/>
          </a:bodyPr>
          <a:lstStyle/>
          <a:p>
            <a:pPr algn="dist">
              <a:lnSpc>
                <a:spcPct val="125000"/>
              </a:lnSpc>
            </a:pPr>
            <a:r>
              <a:rPr lang="zh-CN" altLang="en-US" sz="2400" b="1" dirty="0" smtClean="0">
                <a:solidFill>
                  <a:schemeClr val="bg1"/>
                </a:solidFill>
                <a:latin typeface="华文细黑" panose="02010600040101010101" pitchFamily="2" charset="-122"/>
                <a:ea typeface="华文细黑" panose="02010600040101010101" pitchFamily="2" charset="-122"/>
                <a:sym typeface="微软雅黑" panose="020B0503020204020204" charset="-122"/>
              </a:rPr>
              <a:t>威胁</a:t>
            </a:r>
            <a:endParaRPr lang="zh-CN" altLang="en-US" sz="2400" b="1" dirty="0">
              <a:solidFill>
                <a:schemeClr val="bg1"/>
              </a:solidFill>
              <a:latin typeface="华文细黑" panose="02010600040101010101" pitchFamily="2" charset="-122"/>
              <a:ea typeface="华文细黑" panose="02010600040101010101" pitchFamily="2" charset="-122"/>
              <a:sym typeface="微软雅黑" panose="020B0503020204020204" charset="-122"/>
            </a:endParaRPr>
          </a:p>
        </p:txBody>
      </p:sp>
      <p:sp>
        <p:nvSpPr>
          <p:cNvPr id="43" name="TextBox 22"/>
          <p:cNvSpPr>
            <a:spLocks noChangeArrowheads="1"/>
          </p:cNvSpPr>
          <p:nvPr/>
        </p:nvSpPr>
        <p:spPr bwMode="auto">
          <a:xfrm>
            <a:off x="9014573" y="2842600"/>
            <a:ext cx="1197993" cy="551815"/>
          </a:xfrm>
          <a:prstGeom prst="rect">
            <a:avLst/>
          </a:prstGeom>
          <a:noFill/>
          <a:ln w="9525">
            <a:noFill/>
            <a:miter lim="800000"/>
          </a:ln>
        </p:spPr>
        <p:txBody>
          <a:bodyPr wrap="square" lIns="91416" tIns="45719" rIns="91416" bIns="45719">
            <a:spAutoFit/>
          </a:bodyPr>
          <a:lstStyle/>
          <a:p>
            <a:pPr algn="dist">
              <a:lnSpc>
                <a:spcPct val="125000"/>
              </a:lnSpc>
            </a:pPr>
            <a:r>
              <a:rPr lang="zh-CN" altLang="en-US" sz="2400" b="1" dirty="0" smtClean="0">
                <a:solidFill>
                  <a:schemeClr val="bg1"/>
                </a:solidFill>
                <a:latin typeface="华文细黑" panose="02010600040101010101" pitchFamily="2" charset="-122"/>
                <a:ea typeface="华文细黑" panose="02010600040101010101" pitchFamily="2" charset="-122"/>
                <a:sym typeface="微软雅黑" panose="020B0503020204020204" charset="-122"/>
              </a:rPr>
              <a:t>劣势</a:t>
            </a:r>
            <a:endParaRPr lang="zh-CN" altLang="en-US" sz="2400" b="1" dirty="0" smtClean="0">
              <a:solidFill>
                <a:schemeClr val="bg1"/>
              </a:solidFill>
              <a:latin typeface="华文细黑" panose="02010600040101010101" pitchFamily="2" charset="-122"/>
              <a:ea typeface="华文细黑" panose="02010600040101010101" pitchFamily="2" charset="-122"/>
              <a:sym typeface="微软雅黑" panose="020B0503020204020204" charset="-122"/>
            </a:endParaRPr>
          </a:p>
        </p:txBody>
      </p:sp>
      <p:grpSp>
        <p:nvGrpSpPr>
          <p:cNvPr id="44" name="组合 43"/>
          <p:cNvGrpSpPr/>
          <p:nvPr/>
        </p:nvGrpSpPr>
        <p:grpSpPr>
          <a:xfrm>
            <a:off x="310029" y="279122"/>
            <a:ext cx="1085080" cy="1123106"/>
            <a:chOff x="310029" y="279122"/>
            <a:chExt cx="1085080" cy="1123106"/>
          </a:xfrm>
        </p:grpSpPr>
        <p:pic>
          <p:nvPicPr>
            <p:cNvPr id="45" name="图片 44"/>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46" name="文本框 45"/>
            <p:cNvSpPr txBox="1"/>
            <p:nvPr/>
          </p:nvSpPr>
          <p:spPr>
            <a:xfrm>
              <a:off x="338165" y="295423"/>
              <a:ext cx="832310" cy="1106805"/>
            </a:xfrm>
            <a:prstGeom prst="rect">
              <a:avLst/>
            </a:prstGeom>
            <a:noFill/>
          </p:spPr>
          <p:txBody>
            <a:bodyPr wrap="square" rtlCol="0">
              <a:spAutoFit/>
            </a:bodyPr>
            <a:lstStyle/>
            <a:p>
              <a:pPr algn="dist"/>
              <a:r>
                <a:rPr lang="en-US" altLang="zh-CN" sz="6600" b="1" dirty="0">
                  <a:latin typeface="Impact" panose="020B0806030902050204" pitchFamily="34" charset="0"/>
                  <a:ea typeface="方正兰亭粗黑简体" panose="02000000000000000000" pitchFamily="2" charset="-122"/>
                </a:rPr>
                <a:t>2</a:t>
              </a:r>
              <a:endParaRPr lang="en-US" altLang="zh-CN" sz="6600" b="1" dirty="0">
                <a:latin typeface="Impact" panose="020B0806030902050204" pitchFamily="34" charset="0"/>
                <a:ea typeface="方正兰亭粗黑简体" panose="02000000000000000000" pitchFamily="2" charset="-122"/>
              </a:endParaRPr>
            </a:p>
          </p:txBody>
        </p:sp>
      </p:grpSp>
      <p:sp>
        <p:nvSpPr>
          <p:cNvPr id="2" name="矩形 1"/>
          <p:cNvSpPr/>
          <p:nvPr/>
        </p:nvSpPr>
        <p:spPr bwMode="auto">
          <a:xfrm>
            <a:off x="6374765" y="4765040"/>
            <a:ext cx="1915795" cy="737235"/>
          </a:xfrm>
          <a:prstGeom prst="rect">
            <a:avLst/>
          </a:prstGeom>
          <a:noFill/>
          <a:ln w="9525">
            <a:noFill/>
            <a:miter lim="800000"/>
          </a:ln>
        </p:spPr>
        <p:txBody>
          <a:bodyPr wrap="square" rtlCol="0">
            <a:spAutoFit/>
          </a:bodyPr>
          <a:lstStyle/>
          <a:p>
            <a:pPr lvl="0" algn="l">
              <a:buClrTx/>
              <a:buSzTx/>
              <a:buFontTx/>
            </a:pPr>
            <a:r>
              <a:rPr lang="zh-CN" sz="1400" dirty="0">
                <a:sym typeface="+mn-ea"/>
              </a:rPr>
              <a:t>处理时间较长，未来日益增 长用户数量增加。</a:t>
            </a:r>
            <a:endParaRPr lang="zh-CN" sz="1400" dirty="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32" fill="hold" grpId="0"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250" fill="hold"/>
                                        <p:tgtEl>
                                          <p:spTgt spid="14"/>
                                        </p:tgtEl>
                                        <p:attrNameLst>
                                          <p:attrName>ppt_w</p:attrName>
                                        </p:attrNameLst>
                                      </p:cBhvr>
                                      <p:tavLst>
                                        <p:tav tm="0">
                                          <p:val>
                                            <p:strVal val="4*#ppt_w"/>
                                          </p:val>
                                        </p:tav>
                                        <p:tav tm="100000">
                                          <p:val>
                                            <p:strVal val="#ppt_w"/>
                                          </p:val>
                                        </p:tav>
                                      </p:tavLst>
                                    </p:anim>
                                    <p:anim calcmode="lin" valueType="num">
                                      <p:cBhvr>
                                        <p:cTn id="8" dur="250" fill="hold"/>
                                        <p:tgtEl>
                                          <p:spTgt spid="14"/>
                                        </p:tgtEl>
                                        <p:attrNameLst>
                                          <p:attrName>ppt_h</p:attrName>
                                        </p:attrNameLst>
                                      </p:cBhvr>
                                      <p:tavLst>
                                        <p:tav tm="0">
                                          <p:val>
                                            <p:strVal val="4*#ppt_h"/>
                                          </p:val>
                                        </p:tav>
                                        <p:tav tm="100000">
                                          <p:val>
                                            <p:strVal val="#ppt_h"/>
                                          </p:val>
                                        </p:tav>
                                      </p:tavLst>
                                    </p:anim>
                                  </p:childTnLst>
                                </p:cTn>
                              </p:par>
                              <p:par>
                                <p:cTn id="9" presetID="23" presetClass="entr" presetSubtype="32" fill="hold" grpId="0" nodeType="withEffect">
                                  <p:stCondLst>
                                    <p:cond delay="250"/>
                                  </p:stCondLst>
                                  <p:childTnLst>
                                    <p:set>
                                      <p:cBhvr>
                                        <p:cTn id="10" dur="1" fill="hold">
                                          <p:stCondLst>
                                            <p:cond delay="0"/>
                                          </p:stCondLst>
                                        </p:cTn>
                                        <p:tgtEl>
                                          <p:spTgt spid="16"/>
                                        </p:tgtEl>
                                        <p:attrNameLst>
                                          <p:attrName>style.visibility</p:attrName>
                                        </p:attrNameLst>
                                      </p:cBhvr>
                                      <p:to>
                                        <p:strVal val="visible"/>
                                      </p:to>
                                    </p:set>
                                    <p:anim calcmode="lin" valueType="num">
                                      <p:cBhvr>
                                        <p:cTn id="11" dur="250" fill="hold"/>
                                        <p:tgtEl>
                                          <p:spTgt spid="16"/>
                                        </p:tgtEl>
                                        <p:attrNameLst>
                                          <p:attrName>ppt_w</p:attrName>
                                        </p:attrNameLst>
                                      </p:cBhvr>
                                      <p:tavLst>
                                        <p:tav tm="0">
                                          <p:val>
                                            <p:strVal val="4*#ppt_w"/>
                                          </p:val>
                                        </p:tav>
                                        <p:tav tm="100000">
                                          <p:val>
                                            <p:strVal val="#ppt_w"/>
                                          </p:val>
                                        </p:tav>
                                      </p:tavLst>
                                    </p:anim>
                                    <p:anim calcmode="lin" valueType="num">
                                      <p:cBhvr>
                                        <p:cTn id="12" dur="250" fill="hold"/>
                                        <p:tgtEl>
                                          <p:spTgt spid="16"/>
                                        </p:tgtEl>
                                        <p:attrNameLst>
                                          <p:attrName>ppt_h</p:attrName>
                                        </p:attrNameLst>
                                      </p:cBhvr>
                                      <p:tavLst>
                                        <p:tav tm="0">
                                          <p:val>
                                            <p:strVal val="4*#ppt_h"/>
                                          </p:val>
                                        </p:tav>
                                        <p:tav tm="100000">
                                          <p:val>
                                            <p:strVal val="#ppt_h"/>
                                          </p:val>
                                        </p:tav>
                                      </p:tavLst>
                                    </p:anim>
                                  </p:childTnLst>
                                </p:cTn>
                              </p:par>
                              <p:par>
                                <p:cTn id="13" presetID="23" presetClass="entr" presetSubtype="32" fill="hold" grpId="0" nodeType="withEffect">
                                  <p:stCondLst>
                                    <p:cond delay="500"/>
                                  </p:stCondLst>
                                  <p:childTnLst>
                                    <p:set>
                                      <p:cBhvr>
                                        <p:cTn id="14" dur="1" fill="hold">
                                          <p:stCondLst>
                                            <p:cond delay="0"/>
                                          </p:stCondLst>
                                        </p:cTn>
                                        <p:tgtEl>
                                          <p:spTgt spid="17"/>
                                        </p:tgtEl>
                                        <p:attrNameLst>
                                          <p:attrName>style.visibility</p:attrName>
                                        </p:attrNameLst>
                                      </p:cBhvr>
                                      <p:to>
                                        <p:strVal val="visible"/>
                                      </p:to>
                                    </p:set>
                                    <p:anim calcmode="lin" valueType="num">
                                      <p:cBhvr>
                                        <p:cTn id="15" dur="250" fill="hold"/>
                                        <p:tgtEl>
                                          <p:spTgt spid="17"/>
                                        </p:tgtEl>
                                        <p:attrNameLst>
                                          <p:attrName>ppt_w</p:attrName>
                                        </p:attrNameLst>
                                      </p:cBhvr>
                                      <p:tavLst>
                                        <p:tav tm="0">
                                          <p:val>
                                            <p:strVal val="4*#ppt_w"/>
                                          </p:val>
                                        </p:tav>
                                        <p:tav tm="100000">
                                          <p:val>
                                            <p:strVal val="#ppt_w"/>
                                          </p:val>
                                        </p:tav>
                                      </p:tavLst>
                                    </p:anim>
                                    <p:anim calcmode="lin" valueType="num">
                                      <p:cBhvr>
                                        <p:cTn id="16" dur="250" fill="hold"/>
                                        <p:tgtEl>
                                          <p:spTgt spid="17"/>
                                        </p:tgtEl>
                                        <p:attrNameLst>
                                          <p:attrName>ppt_h</p:attrName>
                                        </p:attrNameLst>
                                      </p:cBhvr>
                                      <p:tavLst>
                                        <p:tav tm="0">
                                          <p:val>
                                            <p:strVal val="4*#ppt_h"/>
                                          </p:val>
                                        </p:tav>
                                        <p:tav tm="100000">
                                          <p:val>
                                            <p:strVal val="#ppt_h"/>
                                          </p:val>
                                        </p:tav>
                                      </p:tavLst>
                                    </p:anim>
                                  </p:childTnLst>
                                </p:cTn>
                              </p:par>
                              <p:par>
                                <p:cTn id="17" presetID="23" presetClass="entr" presetSubtype="32" fill="hold" grpId="0" nodeType="withEffect">
                                  <p:stCondLst>
                                    <p:cond delay="750"/>
                                  </p:stCondLst>
                                  <p:childTnLst>
                                    <p:set>
                                      <p:cBhvr>
                                        <p:cTn id="18" dur="1" fill="hold">
                                          <p:stCondLst>
                                            <p:cond delay="0"/>
                                          </p:stCondLst>
                                        </p:cTn>
                                        <p:tgtEl>
                                          <p:spTgt spid="15"/>
                                        </p:tgtEl>
                                        <p:attrNameLst>
                                          <p:attrName>style.visibility</p:attrName>
                                        </p:attrNameLst>
                                      </p:cBhvr>
                                      <p:to>
                                        <p:strVal val="visible"/>
                                      </p:to>
                                    </p:set>
                                    <p:anim calcmode="lin" valueType="num">
                                      <p:cBhvr>
                                        <p:cTn id="19" dur="250" fill="hold"/>
                                        <p:tgtEl>
                                          <p:spTgt spid="15"/>
                                        </p:tgtEl>
                                        <p:attrNameLst>
                                          <p:attrName>ppt_w</p:attrName>
                                        </p:attrNameLst>
                                      </p:cBhvr>
                                      <p:tavLst>
                                        <p:tav tm="0">
                                          <p:val>
                                            <p:strVal val="4*#ppt_w"/>
                                          </p:val>
                                        </p:tav>
                                        <p:tav tm="100000">
                                          <p:val>
                                            <p:strVal val="#ppt_w"/>
                                          </p:val>
                                        </p:tav>
                                      </p:tavLst>
                                    </p:anim>
                                    <p:anim calcmode="lin" valueType="num">
                                      <p:cBhvr>
                                        <p:cTn id="20" dur="250" fill="hold"/>
                                        <p:tgtEl>
                                          <p:spTgt spid="15"/>
                                        </p:tgtEl>
                                        <p:attrNameLst>
                                          <p:attrName>ppt_h</p:attrName>
                                        </p:attrNameLst>
                                      </p:cBhvr>
                                      <p:tavLst>
                                        <p:tav tm="0">
                                          <p:val>
                                            <p:strVal val="4*#ppt_h"/>
                                          </p:val>
                                        </p:tav>
                                        <p:tav tm="100000">
                                          <p:val>
                                            <p:strVal val="#ppt_h"/>
                                          </p:val>
                                        </p:tav>
                                      </p:tavLst>
                                    </p:anim>
                                  </p:childTnLst>
                                </p:cTn>
                              </p:par>
                            </p:childTnLst>
                          </p:cTn>
                        </p:par>
                        <p:par>
                          <p:cTn id="21" fill="hold">
                            <p:stCondLst>
                              <p:cond delay="500"/>
                            </p:stCondLst>
                            <p:childTnLst>
                              <p:par>
                                <p:cTn id="22" presetID="10" presetClass="entr" presetSubtype="0" fill="hold" grpId="0" nodeType="afterEffect">
                                  <p:stCondLst>
                                    <p:cond delay="0"/>
                                  </p:stCondLst>
                                  <p:childTnLst>
                                    <p:set>
                                      <p:cBhvr>
                                        <p:cTn id="23" dur="1" fill="hold">
                                          <p:stCondLst>
                                            <p:cond delay="0"/>
                                          </p:stCondLst>
                                        </p:cTn>
                                        <p:tgtEl>
                                          <p:spTgt spid="18"/>
                                        </p:tgtEl>
                                        <p:attrNameLst>
                                          <p:attrName>style.visibility</p:attrName>
                                        </p:attrNameLst>
                                      </p:cBhvr>
                                      <p:to>
                                        <p:strVal val="visible"/>
                                      </p:to>
                                    </p:set>
                                    <p:animEffect>
                                      <p:cBhvr>
                                        <p:cTn id="24" dur="500"/>
                                        <p:tgtEl>
                                          <p:spTgt spid="1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p:cBhvr>
                                        <p:cTn id="27" dur="500"/>
                                        <p:tgtEl>
                                          <p:spTgt spid="1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p:cBhvr>
                                        <p:cTn id="30" dur="500"/>
                                        <p:tgtEl>
                                          <p:spTgt spid="20"/>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animEffect>
                                      <p:cBhvr>
                                        <p:cTn id="33" dur="500"/>
                                        <p:tgtEl>
                                          <p:spTgt spid="21"/>
                                        </p:tgtEl>
                                      </p:cBhvr>
                                    </p:animEffect>
                                  </p:childTnLst>
                                </p:cTn>
                              </p:par>
                              <p:par>
                                <p:cTn id="34" presetID="22" presetClass="entr" presetSubtype="8" fill="hold" grpId="0" nodeType="withEffect">
                                  <p:stCondLst>
                                    <p:cond delay="250"/>
                                  </p:stCondLst>
                                  <p:childTnLst>
                                    <p:set>
                                      <p:cBhvr>
                                        <p:cTn id="35" dur="1" fill="hold">
                                          <p:stCondLst>
                                            <p:cond delay="0"/>
                                          </p:stCondLst>
                                        </p:cTn>
                                        <p:tgtEl>
                                          <p:spTgt spid="22"/>
                                        </p:tgtEl>
                                        <p:attrNameLst>
                                          <p:attrName>style.visibility</p:attrName>
                                        </p:attrNameLst>
                                      </p:cBhvr>
                                      <p:to>
                                        <p:strVal val="visible"/>
                                      </p:to>
                                    </p:set>
                                    <p:animEffect>
                                      <p:cBhvr>
                                        <p:cTn id="36" dur="500"/>
                                        <p:tgtEl>
                                          <p:spTgt spid="22"/>
                                        </p:tgtEl>
                                      </p:cBhvr>
                                    </p:animEffect>
                                  </p:childTnLst>
                                </p:cTn>
                              </p:par>
                              <p:par>
                                <p:cTn id="37" presetID="22" presetClass="entr" presetSubtype="8" fill="hold" grpId="0" nodeType="withEffect">
                                  <p:stCondLst>
                                    <p:cond delay="250"/>
                                  </p:stCondLst>
                                  <p:childTnLst>
                                    <p:set>
                                      <p:cBhvr>
                                        <p:cTn id="38" dur="1" fill="hold">
                                          <p:stCondLst>
                                            <p:cond delay="0"/>
                                          </p:stCondLst>
                                        </p:cTn>
                                        <p:tgtEl>
                                          <p:spTgt spid="23"/>
                                        </p:tgtEl>
                                        <p:attrNameLst>
                                          <p:attrName>style.visibility</p:attrName>
                                        </p:attrNameLst>
                                      </p:cBhvr>
                                      <p:to>
                                        <p:strVal val="visible"/>
                                      </p:to>
                                    </p:set>
                                    <p:animEffect>
                                      <p:cBhvr>
                                        <p:cTn id="39" dur="500"/>
                                        <p:tgtEl>
                                          <p:spTgt spid="23"/>
                                        </p:tgtEl>
                                      </p:cBhvr>
                                    </p:animEffect>
                                  </p:childTnLst>
                                </p:cTn>
                              </p:par>
                              <p:par>
                                <p:cTn id="40" presetID="22" presetClass="entr" presetSubtype="8" fill="hold" grpId="0" nodeType="withEffect">
                                  <p:stCondLst>
                                    <p:cond delay="250"/>
                                  </p:stCondLst>
                                  <p:childTnLst>
                                    <p:set>
                                      <p:cBhvr>
                                        <p:cTn id="41" dur="1" fill="hold">
                                          <p:stCondLst>
                                            <p:cond delay="0"/>
                                          </p:stCondLst>
                                        </p:cTn>
                                        <p:tgtEl>
                                          <p:spTgt spid="24"/>
                                        </p:tgtEl>
                                        <p:attrNameLst>
                                          <p:attrName>style.visibility</p:attrName>
                                        </p:attrNameLst>
                                      </p:cBhvr>
                                      <p:to>
                                        <p:strVal val="visible"/>
                                      </p:to>
                                    </p:set>
                                    <p:animEffect>
                                      <p:cBhvr>
                                        <p:cTn id="42" dur="500"/>
                                        <p:tgtEl>
                                          <p:spTgt spid="24"/>
                                        </p:tgtEl>
                                      </p:cBhvr>
                                    </p:animEffect>
                                  </p:childTnLst>
                                </p:cTn>
                              </p:par>
                              <p:par>
                                <p:cTn id="43" presetID="22" presetClass="entr" presetSubtype="8" fill="hold" grpId="0" nodeType="withEffect">
                                  <p:stCondLst>
                                    <p:cond delay="250"/>
                                  </p:stCondLst>
                                  <p:childTnLst>
                                    <p:set>
                                      <p:cBhvr>
                                        <p:cTn id="44" dur="1" fill="hold">
                                          <p:stCondLst>
                                            <p:cond delay="0"/>
                                          </p:stCondLst>
                                        </p:cTn>
                                        <p:tgtEl>
                                          <p:spTgt spid="25"/>
                                        </p:tgtEl>
                                        <p:attrNameLst>
                                          <p:attrName>style.visibility</p:attrName>
                                        </p:attrNameLst>
                                      </p:cBhvr>
                                      <p:to>
                                        <p:strVal val="visible"/>
                                      </p:to>
                                    </p:set>
                                    <p:animEffect>
                                      <p:cBhvr>
                                        <p:cTn id="45" dur="500"/>
                                        <p:tgtEl>
                                          <p:spTgt spid="25"/>
                                        </p:tgtEl>
                                      </p:cBhvr>
                                    </p:animEffect>
                                  </p:childTnLst>
                                </p:cTn>
                              </p:par>
                              <p:par>
                                <p:cTn id="46" presetID="41" presetClass="entr" presetSubtype="0" fill="hold" grpId="0" nodeType="withEffect">
                                  <p:stCondLst>
                                    <p:cond delay="0"/>
                                  </p:stCondLst>
                                  <p:iterate type="lt">
                                    <p:tmPct val="10000"/>
                                  </p:iterate>
                                  <p:childTnLst>
                                    <p:set>
                                      <p:cBhvr>
                                        <p:cTn id="47" dur="1" fill="hold">
                                          <p:stCondLst>
                                            <p:cond delay="0"/>
                                          </p:stCondLst>
                                        </p:cTn>
                                        <p:tgtEl>
                                          <p:spTgt spid="26"/>
                                        </p:tgtEl>
                                        <p:attrNameLst>
                                          <p:attrName>style.visibility</p:attrName>
                                        </p:attrNameLst>
                                      </p:cBhvr>
                                      <p:to>
                                        <p:strVal val="visible"/>
                                      </p:to>
                                    </p:set>
                                    <p:anim calcmode="lin" valueType="num">
                                      <p:cBhvr>
                                        <p:cTn id="48"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49" dur="500" fill="hold"/>
                                        <p:tgtEl>
                                          <p:spTgt spid="26"/>
                                        </p:tgtEl>
                                        <p:attrNameLst>
                                          <p:attrName>ppt_y</p:attrName>
                                        </p:attrNameLst>
                                      </p:cBhvr>
                                      <p:tavLst>
                                        <p:tav tm="0">
                                          <p:val>
                                            <p:strVal val="#ppt_y"/>
                                          </p:val>
                                        </p:tav>
                                        <p:tav tm="100000">
                                          <p:val>
                                            <p:strVal val="#ppt_y"/>
                                          </p:val>
                                        </p:tav>
                                      </p:tavLst>
                                    </p:anim>
                                    <p:anim calcmode="lin" valueType="num">
                                      <p:cBhvr>
                                        <p:cTn id="50"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51" dur="500" fill="hold"/>
                                        <p:tgtEl>
                                          <p:spTgt spid="26"/>
                                        </p:tgtEl>
                                        <p:attrNameLst>
                                          <p:attrName>ppt_w</p:attrName>
                                        </p:attrNameLst>
                                      </p:cBhvr>
                                      <p:tavLst>
                                        <p:tav tm="0">
                                          <p:val>
                                            <p:strVal val="#ppt_w/10"/>
                                          </p:val>
                                        </p:tav>
                                        <p:tav tm="50000">
                                          <p:val>
                                            <p:strVal val="#ppt_w+.01"/>
                                          </p:val>
                                        </p:tav>
                                        <p:tav tm="100000">
                                          <p:val>
                                            <p:strVal val="#ppt_w"/>
                                          </p:val>
                                        </p:tav>
                                      </p:tavLst>
                                    </p:anim>
                                    <p:animEffect>
                                      <p:cBhvr>
                                        <p:cTn id="52" dur="500" tmFilter="0,0; .5, 1; 1, 1"/>
                                        <p:tgtEl>
                                          <p:spTgt spid="26"/>
                                        </p:tgtEl>
                                      </p:cBhvr>
                                    </p:animEffect>
                                  </p:childTnLst>
                                </p:cTn>
                              </p:par>
                              <p:par>
                                <p:cTn id="53" presetID="41" presetClass="entr" presetSubtype="0" fill="hold" grpId="0" nodeType="withEffect">
                                  <p:stCondLst>
                                    <p:cond delay="0"/>
                                  </p:stCondLst>
                                  <p:iterate type="lt">
                                    <p:tmPct val="10000"/>
                                  </p:iterate>
                                  <p:childTnLst>
                                    <p:set>
                                      <p:cBhvr>
                                        <p:cTn id="54" dur="1" fill="hold">
                                          <p:stCondLst>
                                            <p:cond delay="0"/>
                                          </p:stCondLst>
                                        </p:cTn>
                                        <p:tgtEl>
                                          <p:spTgt spid="41"/>
                                        </p:tgtEl>
                                        <p:attrNameLst>
                                          <p:attrName>style.visibility</p:attrName>
                                        </p:attrNameLst>
                                      </p:cBhvr>
                                      <p:to>
                                        <p:strVal val="visible"/>
                                      </p:to>
                                    </p:set>
                                    <p:anim calcmode="lin" valueType="num">
                                      <p:cBhvr>
                                        <p:cTn id="55" dur="500" fill="hold"/>
                                        <p:tgtEl>
                                          <p:spTgt spid="41"/>
                                        </p:tgtEl>
                                        <p:attrNameLst>
                                          <p:attrName>ppt_x</p:attrName>
                                        </p:attrNameLst>
                                      </p:cBhvr>
                                      <p:tavLst>
                                        <p:tav tm="0">
                                          <p:val>
                                            <p:strVal val="#ppt_x"/>
                                          </p:val>
                                        </p:tav>
                                        <p:tav tm="50000">
                                          <p:val>
                                            <p:strVal val="#ppt_x+.1"/>
                                          </p:val>
                                        </p:tav>
                                        <p:tav tm="100000">
                                          <p:val>
                                            <p:strVal val="#ppt_x"/>
                                          </p:val>
                                        </p:tav>
                                      </p:tavLst>
                                    </p:anim>
                                    <p:anim calcmode="lin" valueType="num">
                                      <p:cBhvr>
                                        <p:cTn id="56" dur="500" fill="hold"/>
                                        <p:tgtEl>
                                          <p:spTgt spid="41"/>
                                        </p:tgtEl>
                                        <p:attrNameLst>
                                          <p:attrName>ppt_y</p:attrName>
                                        </p:attrNameLst>
                                      </p:cBhvr>
                                      <p:tavLst>
                                        <p:tav tm="0">
                                          <p:val>
                                            <p:strVal val="#ppt_y"/>
                                          </p:val>
                                        </p:tav>
                                        <p:tav tm="100000">
                                          <p:val>
                                            <p:strVal val="#ppt_y"/>
                                          </p:val>
                                        </p:tav>
                                      </p:tavLst>
                                    </p:anim>
                                    <p:anim calcmode="lin" valueType="num">
                                      <p:cBhvr>
                                        <p:cTn id="57" dur="500" fill="hold"/>
                                        <p:tgtEl>
                                          <p:spTgt spid="41"/>
                                        </p:tgtEl>
                                        <p:attrNameLst>
                                          <p:attrName>ppt_h</p:attrName>
                                        </p:attrNameLst>
                                      </p:cBhvr>
                                      <p:tavLst>
                                        <p:tav tm="0">
                                          <p:val>
                                            <p:strVal val="#ppt_h/10"/>
                                          </p:val>
                                        </p:tav>
                                        <p:tav tm="50000">
                                          <p:val>
                                            <p:strVal val="#ppt_h+.01"/>
                                          </p:val>
                                        </p:tav>
                                        <p:tav tm="100000">
                                          <p:val>
                                            <p:strVal val="#ppt_h"/>
                                          </p:val>
                                        </p:tav>
                                      </p:tavLst>
                                    </p:anim>
                                    <p:anim calcmode="lin" valueType="num">
                                      <p:cBhvr>
                                        <p:cTn id="58" dur="500" fill="hold"/>
                                        <p:tgtEl>
                                          <p:spTgt spid="41"/>
                                        </p:tgtEl>
                                        <p:attrNameLst>
                                          <p:attrName>ppt_w</p:attrName>
                                        </p:attrNameLst>
                                      </p:cBhvr>
                                      <p:tavLst>
                                        <p:tav tm="0">
                                          <p:val>
                                            <p:strVal val="#ppt_w/10"/>
                                          </p:val>
                                        </p:tav>
                                        <p:tav tm="50000">
                                          <p:val>
                                            <p:strVal val="#ppt_w+.01"/>
                                          </p:val>
                                        </p:tav>
                                        <p:tav tm="100000">
                                          <p:val>
                                            <p:strVal val="#ppt_w"/>
                                          </p:val>
                                        </p:tav>
                                      </p:tavLst>
                                    </p:anim>
                                    <p:animEffect>
                                      <p:cBhvr>
                                        <p:cTn id="59" dur="500" tmFilter="0,0; .5, 1; 1, 1"/>
                                        <p:tgtEl>
                                          <p:spTgt spid="41"/>
                                        </p:tgtEl>
                                      </p:cBhvr>
                                    </p:animEffect>
                                  </p:childTnLst>
                                </p:cTn>
                              </p:par>
                              <p:par>
                                <p:cTn id="60" presetID="41" presetClass="entr" presetSubtype="0" fill="hold" grpId="0" nodeType="withEffect">
                                  <p:stCondLst>
                                    <p:cond delay="0"/>
                                  </p:stCondLst>
                                  <p:iterate type="lt">
                                    <p:tmPct val="10000"/>
                                  </p:iterate>
                                  <p:childTnLst>
                                    <p:set>
                                      <p:cBhvr>
                                        <p:cTn id="61" dur="1" fill="hold">
                                          <p:stCondLst>
                                            <p:cond delay="0"/>
                                          </p:stCondLst>
                                        </p:cTn>
                                        <p:tgtEl>
                                          <p:spTgt spid="42"/>
                                        </p:tgtEl>
                                        <p:attrNameLst>
                                          <p:attrName>style.visibility</p:attrName>
                                        </p:attrNameLst>
                                      </p:cBhvr>
                                      <p:to>
                                        <p:strVal val="visible"/>
                                      </p:to>
                                    </p:set>
                                    <p:anim calcmode="lin" valueType="num">
                                      <p:cBhvr>
                                        <p:cTn id="62" dur="500" fill="hold"/>
                                        <p:tgtEl>
                                          <p:spTgt spid="42"/>
                                        </p:tgtEl>
                                        <p:attrNameLst>
                                          <p:attrName>ppt_x</p:attrName>
                                        </p:attrNameLst>
                                      </p:cBhvr>
                                      <p:tavLst>
                                        <p:tav tm="0">
                                          <p:val>
                                            <p:strVal val="#ppt_x"/>
                                          </p:val>
                                        </p:tav>
                                        <p:tav tm="50000">
                                          <p:val>
                                            <p:strVal val="#ppt_x+.1"/>
                                          </p:val>
                                        </p:tav>
                                        <p:tav tm="100000">
                                          <p:val>
                                            <p:strVal val="#ppt_x"/>
                                          </p:val>
                                        </p:tav>
                                      </p:tavLst>
                                    </p:anim>
                                    <p:anim calcmode="lin" valueType="num">
                                      <p:cBhvr>
                                        <p:cTn id="63" dur="500" fill="hold"/>
                                        <p:tgtEl>
                                          <p:spTgt spid="42"/>
                                        </p:tgtEl>
                                        <p:attrNameLst>
                                          <p:attrName>ppt_y</p:attrName>
                                        </p:attrNameLst>
                                      </p:cBhvr>
                                      <p:tavLst>
                                        <p:tav tm="0">
                                          <p:val>
                                            <p:strVal val="#ppt_y"/>
                                          </p:val>
                                        </p:tav>
                                        <p:tav tm="100000">
                                          <p:val>
                                            <p:strVal val="#ppt_y"/>
                                          </p:val>
                                        </p:tav>
                                      </p:tavLst>
                                    </p:anim>
                                    <p:anim calcmode="lin" valueType="num">
                                      <p:cBhvr>
                                        <p:cTn id="64" dur="500" fill="hold"/>
                                        <p:tgtEl>
                                          <p:spTgt spid="42"/>
                                        </p:tgtEl>
                                        <p:attrNameLst>
                                          <p:attrName>ppt_h</p:attrName>
                                        </p:attrNameLst>
                                      </p:cBhvr>
                                      <p:tavLst>
                                        <p:tav tm="0">
                                          <p:val>
                                            <p:strVal val="#ppt_h/10"/>
                                          </p:val>
                                        </p:tav>
                                        <p:tav tm="50000">
                                          <p:val>
                                            <p:strVal val="#ppt_h+.01"/>
                                          </p:val>
                                        </p:tav>
                                        <p:tav tm="100000">
                                          <p:val>
                                            <p:strVal val="#ppt_h"/>
                                          </p:val>
                                        </p:tav>
                                      </p:tavLst>
                                    </p:anim>
                                    <p:anim calcmode="lin" valueType="num">
                                      <p:cBhvr>
                                        <p:cTn id="65" dur="500" fill="hold"/>
                                        <p:tgtEl>
                                          <p:spTgt spid="42"/>
                                        </p:tgtEl>
                                        <p:attrNameLst>
                                          <p:attrName>ppt_w</p:attrName>
                                        </p:attrNameLst>
                                      </p:cBhvr>
                                      <p:tavLst>
                                        <p:tav tm="0">
                                          <p:val>
                                            <p:strVal val="#ppt_w/10"/>
                                          </p:val>
                                        </p:tav>
                                        <p:tav tm="50000">
                                          <p:val>
                                            <p:strVal val="#ppt_w+.01"/>
                                          </p:val>
                                        </p:tav>
                                        <p:tav tm="100000">
                                          <p:val>
                                            <p:strVal val="#ppt_w"/>
                                          </p:val>
                                        </p:tav>
                                      </p:tavLst>
                                    </p:anim>
                                    <p:animEffect>
                                      <p:cBhvr>
                                        <p:cTn id="66" dur="500" tmFilter="0,0; .5, 1; 1, 1"/>
                                        <p:tgtEl>
                                          <p:spTgt spid="42"/>
                                        </p:tgtEl>
                                      </p:cBhvr>
                                    </p:animEffect>
                                  </p:childTnLst>
                                </p:cTn>
                              </p:par>
                              <p:par>
                                <p:cTn id="67" presetID="41" presetClass="entr" presetSubtype="0" fill="hold" grpId="0" nodeType="withEffect">
                                  <p:stCondLst>
                                    <p:cond delay="0"/>
                                  </p:stCondLst>
                                  <p:iterate type="lt">
                                    <p:tmPct val="10000"/>
                                  </p:iterate>
                                  <p:childTnLst>
                                    <p:set>
                                      <p:cBhvr>
                                        <p:cTn id="68" dur="1" fill="hold">
                                          <p:stCondLst>
                                            <p:cond delay="0"/>
                                          </p:stCondLst>
                                        </p:cTn>
                                        <p:tgtEl>
                                          <p:spTgt spid="43"/>
                                        </p:tgtEl>
                                        <p:attrNameLst>
                                          <p:attrName>style.visibility</p:attrName>
                                        </p:attrNameLst>
                                      </p:cBhvr>
                                      <p:to>
                                        <p:strVal val="visible"/>
                                      </p:to>
                                    </p:set>
                                    <p:anim calcmode="lin" valueType="num">
                                      <p:cBhvr>
                                        <p:cTn id="69" dur="500" fill="hold"/>
                                        <p:tgtEl>
                                          <p:spTgt spid="43"/>
                                        </p:tgtEl>
                                        <p:attrNameLst>
                                          <p:attrName>ppt_x</p:attrName>
                                        </p:attrNameLst>
                                      </p:cBhvr>
                                      <p:tavLst>
                                        <p:tav tm="0">
                                          <p:val>
                                            <p:strVal val="#ppt_x"/>
                                          </p:val>
                                        </p:tav>
                                        <p:tav tm="50000">
                                          <p:val>
                                            <p:strVal val="#ppt_x+.1"/>
                                          </p:val>
                                        </p:tav>
                                        <p:tav tm="100000">
                                          <p:val>
                                            <p:strVal val="#ppt_x"/>
                                          </p:val>
                                        </p:tav>
                                      </p:tavLst>
                                    </p:anim>
                                    <p:anim calcmode="lin" valueType="num">
                                      <p:cBhvr>
                                        <p:cTn id="70" dur="500" fill="hold"/>
                                        <p:tgtEl>
                                          <p:spTgt spid="43"/>
                                        </p:tgtEl>
                                        <p:attrNameLst>
                                          <p:attrName>ppt_y</p:attrName>
                                        </p:attrNameLst>
                                      </p:cBhvr>
                                      <p:tavLst>
                                        <p:tav tm="0">
                                          <p:val>
                                            <p:strVal val="#ppt_y"/>
                                          </p:val>
                                        </p:tav>
                                        <p:tav tm="100000">
                                          <p:val>
                                            <p:strVal val="#ppt_y"/>
                                          </p:val>
                                        </p:tav>
                                      </p:tavLst>
                                    </p:anim>
                                    <p:anim calcmode="lin" valueType="num">
                                      <p:cBhvr>
                                        <p:cTn id="71" dur="500" fill="hold"/>
                                        <p:tgtEl>
                                          <p:spTgt spid="43"/>
                                        </p:tgtEl>
                                        <p:attrNameLst>
                                          <p:attrName>ppt_h</p:attrName>
                                        </p:attrNameLst>
                                      </p:cBhvr>
                                      <p:tavLst>
                                        <p:tav tm="0">
                                          <p:val>
                                            <p:strVal val="#ppt_h/10"/>
                                          </p:val>
                                        </p:tav>
                                        <p:tav tm="50000">
                                          <p:val>
                                            <p:strVal val="#ppt_h+.01"/>
                                          </p:val>
                                        </p:tav>
                                        <p:tav tm="100000">
                                          <p:val>
                                            <p:strVal val="#ppt_h"/>
                                          </p:val>
                                        </p:tav>
                                      </p:tavLst>
                                    </p:anim>
                                    <p:anim calcmode="lin" valueType="num">
                                      <p:cBhvr>
                                        <p:cTn id="72" dur="500" fill="hold"/>
                                        <p:tgtEl>
                                          <p:spTgt spid="43"/>
                                        </p:tgtEl>
                                        <p:attrNameLst>
                                          <p:attrName>ppt_w</p:attrName>
                                        </p:attrNameLst>
                                      </p:cBhvr>
                                      <p:tavLst>
                                        <p:tav tm="0">
                                          <p:val>
                                            <p:strVal val="#ppt_w/10"/>
                                          </p:val>
                                        </p:tav>
                                        <p:tav tm="50000">
                                          <p:val>
                                            <p:strVal val="#ppt_w+.01"/>
                                          </p:val>
                                        </p:tav>
                                        <p:tav tm="100000">
                                          <p:val>
                                            <p:strVal val="#ppt_w"/>
                                          </p:val>
                                        </p:tav>
                                      </p:tavLst>
                                    </p:anim>
                                    <p:animEffect>
                                      <p:cBhvr>
                                        <p:cTn id="73" dur="500" tmFilter="0,0; .5, 1; 1, 1"/>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ldLvl="0" animBg="1" autoUpdateAnimBg="0"/>
      <p:bldP spid="15" grpId="0" bldLvl="0" animBg="1" autoUpdateAnimBg="0"/>
      <p:bldP spid="16" grpId="0" bldLvl="0" animBg="1" autoUpdateAnimBg="0"/>
      <p:bldP spid="17" grpId="0" bldLvl="0" animBg="1" autoUpdateAnimBg="0"/>
      <p:bldP spid="18" grpId="0" bldLvl="0" autoUpdateAnimBg="0"/>
      <p:bldP spid="19" grpId="0" bldLvl="0" autoUpdateAnimBg="0"/>
      <p:bldP spid="20" grpId="0" bldLvl="0" autoUpdateAnimBg="0"/>
      <p:bldP spid="21" grpId="0" bldLvl="0" autoUpdateAnimBg="0"/>
      <p:bldP spid="22" grpId="0" animBg="1"/>
      <p:bldP spid="23" grpId="0" animBg="1"/>
      <p:bldP spid="24" grpId="0" animBg="1"/>
      <p:bldP spid="25" grpId="0" animBg="1"/>
      <p:bldP spid="26" grpId="0" bldLvl="0" autoUpdateAnimBg="0"/>
      <p:bldP spid="41" grpId="0" bldLvl="0" autoUpdateAnimBg="0"/>
      <p:bldP spid="42" grpId="0" bldLvl="0" autoUpdateAnimBg="0"/>
      <p:bldP spid="43" grpId="0" bldLvl="0" autoUpdateAnimBg="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87489" y="1217418"/>
            <a:ext cx="3104833" cy="1718900"/>
            <a:chOff x="1079612" y="864467"/>
            <a:chExt cx="2328625" cy="1289175"/>
          </a:xfrm>
          <a:solidFill>
            <a:srgbClr val="BC362D"/>
          </a:solidFill>
        </p:grpSpPr>
        <p:pic>
          <p:nvPicPr>
            <p:cNvPr id="6146" name="Picture 2" descr="C:\Users\Administrator\AppData\Roaming\360se6\Application\User Data\temp\330512-15092010334328.jpg"/>
            <p:cNvPicPr>
              <a:picLocks noChangeAspect="1" noChangeArrowheads="1"/>
            </p:cNvPicPr>
            <p:nvPr/>
          </p:nvPicPr>
          <p:blipFill rotWithShape="1">
            <a:blip r:embed="rId1" cstate="print">
              <a:extLst>
                <a:ext uri="{28A0092B-C50C-407E-A947-70E740481C1C}">
                  <a14:useLocalDpi xmlns:a14="http://schemas.microsoft.com/office/drawing/2010/main" val="0"/>
                </a:ext>
              </a:extLst>
            </a:blip>
            <a:srcRect l="254" t="11532" r="528" b="9635"/>
            <a:stretch>
              <a:fillRect/>
            </a:stretch>
          </p:blipFill>
          <p:spPr bwMode="auto">
            <a:xfrm>
              <a:off x="1080659" y="864467"/>
              <a:ext cx="2326479" cy="1289174"/>
            </a:xfrm>
            <a:prstGeom prst="rect">
              <a:avLst/>
            </a:prstGeom>
            <a:grpFill/>
          </p:spPr>
        </p:pic>
        <p:sp>
          <p:nvSpPr>
            <p:cNvPr id="3" name="矩形 2"/>
            <p:cNvSpPr/>
            <p:nvPr/>
          </p:nvSpPr>
          <p:spPr>
            <a:xfrm>
              <a:off x="1079612" y="864468"/>
              <a:ext cx="2328625" cy="1289174"/>
            </a:xfrm>
            <a:prstGeom prst="rect">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chemeClr val="bg1"/>
                </a:solidFill>
              </a:endParaRPr>
            </a:p>
          </p:txBody>
        </p:sp>
      </p:grpSp>
      <p:pic>
        <p:nvPicPr>
          <p:cNvPr id="6150" name="Picture 6" descr="C:\Users\Administrator\AppData\Roaming\360se6\Application\User Data\temp\330691-15100409300126.jpg"/>
          <p:cNvPicPr>
            <a:picLocks noChangeAspect="1" noChangeArrowheads="1"/>
          </p:cNvPicPr>
          <p:nvPr/>
        </p:nvPicPr>
        <p:blipFill rotWithShape="1">
          <a:blip r:embed="rId2" cstate="print">
            <a:extLst>
              <a:ext uri="{28A0092B-C50C-407E-A947-70E740481C1C}">
                <a14:useLocalDpi xmlns:a14="http://schemas.microsoft.com/office/drawing/2010/main" val="0"/>
              </a:ext>
            </a:extLst>
          </a:blip>
          <a:srcRect t="8317" b="8317"/>
          <a:stretch>
            <a:fillRect/>
          </a:stretch>
        </p:blipFill>
        <p:spPr bwMode="auto">
          <a:xfrm>
            <a:off x="1494138" y="2933283"/>
            <a:ext cx="3096719" cy="1721933"/>
          </a:xfrm>
          <a:prstGeom prst="rect">
            <a:avLst/>
          </a:prstGeom>
          <a:noFill/>
          <a:extLst>
            <a:ext uri="{909E8E84-426E-40DD-AFC4-6F175D3DCCD1}">
              <a14:hiddenFill xmlns:a14="http://schemas.microsoft.com/office/drawing/2010/main">
                <a:solidFill>
                  <a:srgbClr val="FFFFFF"/>
                </a:solidFill>
              </a14:hiddenFill>
            </a:ext>
          </a:extLst>
        </p:spPr>
      </p:pic>
      <p:grpSp>
        <p:nvGrpSpPr>
          <p:cNvPr id="10" name="组合 9"/>
          <p:cNvGrpSpPr/>
          <p:nvPr/>
        </p:nvGrpSpPr>
        <p:grpSpPr>
          <a:xfrm>
            <a:off x="1487489" y="4655216"/>
            <a:ext cx="3104833" cy="1718899"/>
            <a:chOff x="1079612" y="3442816"/>
            <a:chExt cx="2328625" cy="1289174"/>
          </a:xfrm>
          <a:solidFill>
            <a:srgbClr val="BC362D"/>
          </a:solidFill>
        </p:grpSpPr>
        <p:pic>
          <p:nvPicPr>
            <p:cNvPr id="6162" name="Picture 18" descr="C:\Users\Administrator\AppData\Roaming\360se6\Application\User Data\temp\330651-150P6152J998.jp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b="16395"/>
            <a:stretch>
              <a:fillRect/>
            </a:stretch>
          </p:blipFill>
          <p:spPr bwMode="auto">
            <a:xfrm>
              <a:off x="1095311" y="3442816"/>
              <a:ext cx="2311827" cy="1289174"/>
            </a:xfrm>
            <a:prstGeom prst="rect">
              <a:avLst/>
            </a:prstGeom>
            <a:grpFill/>
          </p:spPr>
        </p:pic>
        <p:sp>
          <p:nvSpPr>
            <p:cNvPr id="27" name="矩形 26"/>
            <p:cNvSpPr/>
            <p:nvPr/>
          </p:nvSpPr>
          <p:spPr>
            <a:xfrm>
              <a:off x="1079612" y="3442816"/>
              <a:ext cx="2328625" cy="1289174"/>
            </a:xfrm>
            <a:prstGeom prst="rect">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chemeClr val="bg1"/>
                </a:solidFill>
              </a:endParaRPr>
            </a:p>
          </p:txBody>
        </p:sp>
      </p:grpSp>
      <p:pic>
        <p:nvPicPr>
          <p:cNvPr id="6148" name="Picture 4" descr="C:\Users\Administrator\AppData\Roaming\360se6\Application\User Data\temp\330404-1509240K04967.jpg"/>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b="16959"/>
          <a:stretch>
            <a:fillRect/>
          </a:stretch>
        </p:blipFill>
        <p:spPr bwMode="auto">
          <a:xfrm>
            <a:off x="4592321" y="1217416"/>
            <a:ext cx="3103368" cy="1718901"/>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C:\Users\Administrator\AppData\Roaming\360se6\Application\User Data\temp\330508-15092010014864.jp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t="9478" b="7480"/>
          <a:stretch>
            <a:fillRect/>
          </a:stretch>
        </p:blipFill>
        <p:spPr bwMode="auto">
          <a:xfrm>
            <a:off x="4592321" y="4655217"/>
            <a:ext cx="3103368" cy="1718897"/>
          </a:xfrm>
          <a:prstGeom prst="rect">
            <a:avLst/>
          </a:prstGeom>
          <a:noFill/>
          <a:extLst>
            <a:ext uri="{909E8E84-426E-40DD-AFC4-6F175D3DCCD1}">
              <a14:hiddenFill xmlns:a14="http://schemas.microsoft.com/office/drawing/2010/main">
                <a:solidFill>
                  <a:srgbClr val="FFFFFF"/>
                </a:solidFill>
              </a14:hiddenFill>
            </a:ext>
          </a:extLst>
        </p:spPr>
      </p:pic>
      <p:grpSp>
        <p:nvGrpSpPr>
          <p:cNvPr id="5" name="组合 4"/>
          <p:cNvGrpSpPr/>
          <p:nvPr/>
        </p:nvGrpSpPr>
        <p:grpSpPr>
          <a:xfrm>
            <a:off x="7653882" y="1217419"/>
            <a:ext cx="3104833" cy="1718899"/>
            <a:chOff x="5735763" y="864468"/>
            <a:chExt cx="2328625" cy="1289174"/>
          </a:xfrm>
          <a:solidFill>
            <a:srgbClr val="BC362D"/>
          </a:solidFill>
        </p:grpSpPr>
        <p:pic>
          <p:nvPicPr>
            <p:cNvPr id="6164" name="Picture 20" descr="C:\Users\Administrator\AppData\Roaming\360se6\Application\User Data\temp\330651-150P615342982.jp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t="1711" b="23171"/>
            <a:stretch>
              <a:fillRect/>
            </a:stretch>
          </p:blipFill>
          <p:spPr bwMode="auto">
            <a:xfrm>
              <a:off x="5735763" y="864468"/>
              <a:ext cx="2328625" cy="1289174"/>
            </a:xfrm>
            <a:prstGeom prst="rect">
              <a:avLst/>
            </a:prstGeom>
            <a:grpFill/>
          </p:spPr>
        </p:pic>
        <p:sp>
          <p:nvSpPr>
            <p:cNvPr id="51" name="矩形 50"/>
            <p:cNvSpPr/>
            <p:nvPr/>
          </p:nvSpPr>
          <p:spPr>
            <a:xfrm>
              <a:off x="5735763" y="864468"/>
              <a:ext cx="2328625" cy="1289174"/>
            </a:xfrm>
            <a:prstGeom prst="rect">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chemeClr val="bg1"/>
                </a:solidFill>
              </a:endParaRPr>
            </a:p>
          </p:txBody>
        </p:sp>
      </p:grpSp>
      <p:pic>
        <p:nvPicPr>
          <p:cNvPr id="6154" name="Picture 10" descr="C:\Users\Administrator\AppData\Roaming\360se6\Application\User Data\temp\330727-150R202223669.jpg"/>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373" t="6057" r="1921" b="12076"/>
          <a:stretch>
            <a:fillRect/>
          </a:stretch>
        </p:blipFill>
        <p:spPr bwMode="auto">
          <a:xfrm>
            <a:off x="7653882" y="2936317"/>
            <a:ext cx="3104833" cy="1718899"/>
          </a:xfrm>
          <a:prstGeom prst="rect">
            <a:avLst/>
          </a:prstGeom>
          <a:noFill/>
          <a:extLst>
            <a:ext uri="{909E8E84-426E-40DD-AFC4-6F175D3DCCD1}">
              <a14:hiddenFill xmlns:a14="http://schemas.microsoft.com/office/drawing/2010/main">
                <a:solidFill>
                  <a:srgbClr val="FFFFFF"/>
                </a:solidFill>
              </a14:hiddenFill>
            </a:ext>
          </a:extLst>
        </p:spPr>
      </p:pic>
      <p:grpSp>
        <p:nvGrpSpPr>
          <p:cNvPr id="7" name="组合 6"/>
          <p:cNvGrpSpPr/>
          <p:nvPr/>
        </p:nvGrpSpPr>
        <p:grpSpPr>
          <a:xfrm>
            <a:off x="7653882" y="4655216"/>
            <a:ext cx="3104833" cy="1718899"/>
            <a:chOff x="5735763" y="3442816"/>
            <a:chExt cx="2328625" cy="1289174"/>
          </a:xfrm>
          <a:solidFill>
            <a:srgbClr val="BC362D"/>
          </a:solidFill>
        </p:grpSpPr>
        <p:pic>
          <p:nvPicPr>
            <p:cNvPr id="6166" name="Picture 22" descr="C:\Users\Administrator\AppData\Roaming\360se6\Application\User Data\temp\330729-150P211042145.jpg"/>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b="16999"/>
            <a:stretch>
              <a:fillRect/>
            </a:stretch>
          </p:blipFill>
          <p:spPr bwMode="auto">
            <a:xfrm>
              <a:off x="5735765" y="3442816"/>
              <a:ext cx="2328623" cy="1289173"/>
            </a:xfrm>
            <a:prstGeom prst="rect">
              <a:avLst/>
            </a:prstGeom>
            <a:grpFill/>
          </p:spPr>
        </p:pic>
        <p:sp>
          <p:nvSpPr>
            <p:cNvPr id="63" name="矩形 62"/>
            <p:cNvSpPr/>
            <p:nvPr/>
          </p:nvSpPr>
          <p:spPr>
            <a:xfrm>
              <a:off x="5735763" y="3442816"/>
              <a:ext cx="2328625" cy="1289174"/>
            </a:xfrm>
            <a:prstGeom prst="rect">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chemeClr val="bg1"/>
                </a:solidFill>
              </a:endParaRPr>
            </a:p>
          </p:txBody>
        </p:sp>
      </p:grpSp>
      <p:sp>
        <p:nvSpPr>
          <p:cNvPr id="12" name="TextBox 11"/>
          <p:cNvSpPr txBox="1"/>
          <p:nvPr/>
        </p:nvSpPr>
        <p:spPr>
          <a:xfrm>
            <a:off x="1530761" y="2056184"/>
            <a:ext cx="732893" cy="420564"/>
          </a:xfrm>
          <a:prstGeom prst="rect">
            <a:avLst/>
          </a:prstGeom>
          <a:noFill/>
        </p:spPr>
        <p:txBody>
          <a:bodyPr wrap="none" rtlCol="0">
            <a:spAutoFit/>
          </a:bodyPr>
          <a:lstStyle/>
          <a:p>
            <a:r>
              <a:rPr lang="zh-CN" altLang="en-US" sz="2135" dirty="0">
                <a:solidFill>
                  <a:schemeClr val="bg1"/>
                </a:solidFill>
                <a:latin typeface="微软雅黑" panose="020B0503020204020204" charset="-122"/>
                <a:ea typeface="微软雅黑" panose="020B0503020204020204" charset="-122"/>
              </a:rPr>
              <a:t>先进</a:t>
            </a:r>
            <a:endParaRPr lang="zh-CN" altLang="en-US" sz="2135" dirty="0">
              <a:solidFill>
                <a:schemeClr val="bg1"/>
              </a:solidFill>
              <a:latin typeface="微软雅黑" panose="020B0503020204020204" charset="-122"/>
              <a:ea typeface="微软雅黑" panose="020B0503020204020204" charset="-122"/>
            </a:endParaRPr>
          </a:p>
        </p:txBody>
      </p:sp>
      <p:grpSp>
        <p:nvGrpSpPr>
          <p:cNvPr id="19" name="组合 18"/>
          <p:cNvGrpSpPr/>
          <p:nvPr/>
        </p:nvGrpSpPr>
        <p:grpSpPr>
          <a:xfrm>
            <a:off x="2126323" y="2322405"/>
            <a:ext cx="1860551" cy="447160"/>
            <a:chOff x="1590094" y="1693207"/>
            <a:chExt cx="1395413" cy="335370"/>
          </a:xfrm>
        </p:grpSpPr>
        <p:sp>
          <p:nvSpPr>
            <p:cNvPr id="13" name="TextBox 12"/>
            <p:cNvSpPr txBox="1"/>
            <p:nvPr/>
          </p:nvSpPr>
          <p:spPr>
            <a:xfrm>
              <a:off x="1590094" y="1693207"/>
              <a:ext cx="1395413" cy="206693"/>
            </a:xfrm>
            <a:prstGeom prst="rect">
              <a:avLst/>
            </a:prstGeom>
            <a:noFill/>
          </p:spPr>
          <p:txBody>
            <a:bodyPr wrap="none" rtlCol="0">
              <a:spAutoFit/>
            </a:bodyPr>
            <a:lstStyle/>
            <a:p>
              <a:pPr algn="l"/>
              <a:r>
                <a:rPr lang="en-US" altLang="zh-CN" sz="1200" dirty="0">
                  <a:solidFill>
                    <a:schemeClr val="bg1"/>
                  </a:solidFill>
                  <a:latin typeface="微软雅黑" panose="020B0503020204020204" charset="-122"/>
                  <a:ea typeface="微软雅黑" panose="020B0503020204020204" charset="-122"/>
                </a:rPr>
                <a:t>New media integration</a:t>
              </a:r>
              <a:endParaRPr lang="en-US" altLang="zh-CN" sz="1200" dirty="0">
                <a:solidFill>
                  <a:schemeClr val="bg1"/>
                </a:solidFill>
                <a:latin typeface="微软雅黑" panose="020B0503020204020204" charset="-122"/>
                <a:ea typeface="微软雅黑" panose="020B0503020204020204" charset="-122"/>
              </a:endParaRPr>
            </a:p>
          </p:txBody>
        </p:sp>
        <p:sp>
          <p:nvSpPr>
            <p:cNvPr id="14" name="TextBox 13"/>
            <p:cNvSpPr txBox="1"/>
            <p:nvPr/>
          </p:nvSpPr>
          <p:spPr>
            <a:xfrm>
              <a:off x="1590094" y="1820828"/>
              <a:ext cx="715580" cy="207749"/>
            </a:xfrm>
            <a:prstGeom prst="rect">
              <a:avLst/>
            </a:prstGeom>
            <a:noFill/>
          </p:spPr>
          <p:txBody>
            <a:bodyPr wrap="none" rtlCol="0">
              <a:spAutoFit/>
            </a:bodyPr>
            <a:lstStyle/>
            <a:p>
              <a:r>
                <a:rPr lang="zh-CN" altLang="en-US" sz="1200" dirty="0">
                  <a:solidFill>
                    <a:schemeClr val="bg1"/>
                  </a:solidFill>
                  <a:latin typeface="微软雅黑" panose="020B0503020204020204" charset="-122"/>
                  <a:ea typeface="微软雅黑" panose="020B0503020204020204" charset="-122"/>
                </a:rPr>
                <a:t>新媒体整合</a:t>
              </a:r>
              <a:endParaRPr lang="zh-CN" altLang="en-US" sz="1200" dirty="0">
                <a:solidFill>
                  <a:schemeClr val="bg1"/>
                </a:solidFill>
                <a:latin typeface="微软雅黑" panose="020B0503020204020204" charset="-122"/>
                <a:ea typeface="微软雅黑" panose="020B0503020204020204" charset="-122"/>
              </a:endParaRPr>
            </a:p>
          </p:txBody>
        </p:sp>
      </p:grpSp>
      <p:cxnSp>
        <p:nvCxnSpPr>
          <p:cNvPr id="16" name="直接连接符 15"/>
          <p:cNvCxnSpPr/>
          <p:nvPr/>
        </p:nvCxnSpPr>
        <p:spPr>
          <a:xfrm>
            <a:off x="1641161" y="2577645"/>
            <a:ext cx="510425" cy="0"/>
          </a:xfrm>
          <a:prstGeom prst="line">
            <a:avLst/>
          </a:prstGeom>
          <a:noFill/>
          <a:ln w="12700">
            <a:solidFill>
              <a:schemeClr val="bg1"/>
            </a:solidFill>
          </a:ln>
        </p:spPr>
      </p:cxnSp>
      <p:sp>
        <p:nvSpPr>
          <p:cNvPr id="28" name="TextBox 27"/>
          <p:cNvSpPr txBox="1"/>
          <p:nvPr/>
        </p:nvSpPr>
        <p:spPr>
          <a:xfrm>
            <a:off x="1530761" y="5493981"/>
            <a:ext cx="732893" cy="420564"/>
          </a:xfrm>
          <a:prstGeom prst="rect">
            <a:avLst/>
          </a:prstGeom>
          <a:noFill/>
        </p:spPr>
        <p:txBody>
          <a:bodyPr wrap="none" rtlCol="0">
            <a:spAutoFit/>
          </a:bodyPr>
          <a:lstStyle/>
          <a:p>
            <a:r>
              <a:rPr lang="zh-CN" altLang="en-US" sz="2135" dirty="0">
                <a:solidFill>
                  <a:schemeClr val="bg1"/>
                </a:solidFill>
                <a:latin typeface="微软雅黑" panose="020B0503020204020204" charset="-122"/>
                <a:ea typeface="微软雅黑" panose="020B0503020204020204" charset="-122"/>
              </a:rPr>
              <a:t>便捷</a:t>
            </a:r>
            <a:endParaRPr lang="zh-CN" altLang="en-US" sz="2135" dirty="0">
              <a:solidFill>
                <a:schemeClr val="bg1"/>
              </a:solidFill>
              <a:latin typeface="微软雅黑" panose="020B0503020204020204" charset="-122"/>
              <a:ea typeface="微软雅黑" panose="020B0503020204020204" charset="-122"/>
            </a:endParaRPr>
          </a:p>
        </p:txBody>
      </p:sp>
      <p:grpSp>
        <p:nvGrpSpPr>
          <p:cNvPr id="20" name="组合 19"/>
          <p:cNvGrpSpPr/>
          <p:nvPr/>
        </p:nvGrpSpPr>
        <p:grpSpPr>
          <a:xfrm>
            <a:off x="2126323" y="5760206"/>
            <a:ext cx="2266951" cy="447160"/>
            <a:chOff x="1590094" y="4271555"/>
            <a:chExt cx="1700213" cy="335370"/>
          </a:xfrm>
        </p:grpSpPr>
        <p:sp>
          <p:nvSpPr>
            <p:cNvPr id="29" name="TextBox 28"/>
            <p:cNvSpPr txBox="1"/>
            <p:nvPr/>
          </p:nvSpPr>
          <p:spPr>
            <a:xfrm>
              <a:off x="1590094" y="4271555"/>
              <a:ext cx="1700213" cy="206693"/>
            </a:xfrm>
            <a:prstGeom prst="rect">
              <a:avLst/>
            </a:prstGeom>
            <a:noFill/>
          </p:spPr>
          <p:txBody>
            <a:bodyPr wrap="none" rtlCol="0">
              <a:spAutoFit/>
            </a:bodyPr>
            <a:lstStyle/>
            <a:p>
              <a:pPr algn="l"/>
              <a:r>
                <a:rPr lang="en-US" altLang="zh-CN" sz="1200" dirty="0">
                  <a:solidFill>
                    <a:schemeClr val="bg1"/>
                  </a:solidFill>
                  <a:latin typeface="微软雅黑" panose="020B0503020204020204" charset="-122"/>
                  <a:ea typeface="微软雅黑" panose="020B0503020204020204" charset="-122"/>
                </a:rPr>
                <a:t>Supports one drag and drop</a:t>
              </a:r>
              <a:endParaRPr lang="en-US" altLang="zh-CN" sz="1200" dirty="0">
                <a:solidFill>
                  <a:schemeClr val="bg1"/>
                </a:solidFill>
                <a:latin typeface="微软雅黑" panose="020B0503020204020204" charset="-122"/>
                <a:ea typeface="微软雅黑" panose="020B0503020204020204" charset="-122"/>
              </a:endParaRPr>
            </a:p>
          </p:txBody>
        </p:sp>
        <p:sp>
          <p:nvSpPr>
            <p:cNvPr id="30" name="TextBox 29"/>
            <p:cNvSpPr txBox="1"/>
            <p:nvPr/>
          </p:nvSpPr>
          <p:spPr>
            <a:xfrm>
              <a:off x="1590094" y="4399176"/>
              <a:ext cx="830997" cy="207749"/>
            </a:xfrm>
            <a:prstGeom prst="rect">
              <a:avLst/>
            </a:prstGeom>
            <a:noFill/>
          </p:spPr>
          <p:txBody>
            <a:bodyPr wrap="none" rtlCol="0">
              <a:spAutoFit/>
            </a:bodyPr>
            <a:lstStyle/>
            <a:p>
              <a:r>
                <a:rPr lang="zh-CN" altLang="en-US" sz="1200" dirty="0">
                  <a:solidFill>
                    <a:schemeClr val="bg1"/>
                  </a:solidFill>
                  <a:latin typeface="微软雅黑" panose="020B0503020204020204" charset="-122"/>
                  <a:ea typeface="微软雅黑" panose="020B0503020204020204" charset="-122"/>
                </a:rPr>
                <a:t>支持一件拖拽</a:t>
              </a:r>
              <a:endParaRPr lang="zh-CN" altLang="en-US" sz="1200" dirty="0">
                <a:solidFill>
                  <a:schemeClr val="bg1"/>
                </a:solidFill>
                <a:latin typeface="微软雅黑" panose="020B0503020204020204" charset="-122"/>
                <a:ea typeface="微软雅黑" panose="020B0503020204020204" charset="-122"/>
              </a:endParaRPr>
            </a:p>
          </p:txBody>
        </p:sp>
      </p:grpSp>
      <p:cxnSp>
        <p:nvCxnSpPr>
          <p:cNvPr id="31" name="直接连接符 30"/>
          <p:cNvCxnSpPr/>
          <p:nvPr/>
        </p:nvCxnSpPr>
        <p:spPr>
          <a:xfrm>
            <a:off x="1641161" y="6015443"/>
            <a:ext cx="510425" cy="0"/>
          </a:xfrm>
          <a:prstGeom prst="line">
            <a:avLst/>
          </a:prstGeom>
          <a:noFill/>
          <a:ln w="12700">
            <a:solidFill>
              <a:schemeClr val="bg1"/>
            </a:solidFill>
          </a:ln>
        </p:spPr>
      </p:cxnSp>
      <p:sp>
        <p:nvSpPr>
          <p:cNvPr id="52" name="TextBox 51"/>
          <p:cNvSpPr txBox="1"/>
          <p:nvPr/>
        </p:nvSpPr>
        <p:spPr>
          <a:xfrm>
            <a:off x="7738962" y="2056184"/>
            <a:ext cx="732893" cy="420564"/>
          </a:xfrm>
          <a:prstGeom prst="rect">
            <a:avLst/>
          </a:prstGeom>
          <a:noFill/>
        </p:spPr>
        <p:txBody>
          <a:bodyPr wrap="none" rtlCol="0">
            <a:spAutoFit/>
          </a:bodyPr>
          <a:lstStyle/>
          <a:p>
            <a:r>
              <a:rPr lang="zh-CN" altLang="en-US" sz="2135" dirty="0">
                <a:solidFill>
                  <a:schemeClr val="bg1"/>
                </a:solidFill>
                <a:latin typeface="微软雅黑" panose="020B0503020204020204" charset="-122"/>
                <a:ea typeface="微软雅黑" panose="020B0503020204020204" charset="-122"/>
              </a:rPr>
              <a:t>智能</a:t>
            </a:r>
            <a:endParaRPr lang="zh-CN" altLang="en-US" sz="2135" dirty="0">
              <a:solidFill>
                <a:schemeClr val="bg1"/>
              </a:solidFill>
              <a:latin typeface="微软雅黑" panose="020B0503020204020204" charset="-122"/>
              <a:ea typeface="微软雅黑" panose="020B0503020204020204" charset="-122"/>
            </a:endParaRPr>
          </a:p>
        </p:txBody>
      </p:sp>
      <p:grpSp>
        <p:nvGrpSpPr>
          <p:cNvPr id="23" name="组合 22"/>
          <p:cNvGrpSpPr/>
          <p:nvPr/>
        </p:nvGrpSpPr>
        <p:grpSpPr>
          <a:xfrm>
            <a:off x="8334525" y="2322405"/>
            <a:ext cx="2045335" cy="447160"/>
            <a:chOff x="6246245" y="1693207"/>
            <a:chExt cx="1534001" cy="335370"/>
          </a:xfrm>
        </p:grpSpPr>
        <p:sp>
          <p:nvSpPr>
            <p:cNvPr id="53" name="TextBox 52"/>
            <p:cNvSpPr txBox="1"/>
            <p:nvPr/>
          </p:nvSpPr>
          <p:spPr>
            <a:xfrm>
              <a:off x="6246245" y="1693207"/>
              <a:ext cx="1534001" cy="206693"/>
            </a:xfrm>
            <a:prstGeom prst="rect">
              <a:avLst/>
            </a:prstGeom>
            <a:noFill/>
          </p:spPr>
          <p:txBody>
            <a:bodyPr wrap="none" rtlCol="0">
              <a:spAutoFit/>
            </a:bodyPr>
            <a:lstStyle/>
            <a:p>
              <a:pPr algn="l"/>
              <a:r>
                <a:rPr lang="en-US" altLang="zh-CN" sz="1200" dirty="0">
                  <a:solidFill>
                    <a:schemeClr val="bg1"/>
                  </a:solidFill>
                  <a:latin typeface="微软雅黑" panose="020B0503020204020204" charset="-122"/>
                  <a:ea typeface="微软雅黑" panose="020B0503020204020204" charset="-122"/>
                </a:rPr>
                <a:t>Intelligent cloud platform</a:t>
              </a:r>
              <a:endParaRPr lang="en-US" altLang="zh-CN" sz="1200" dirty="0">
                <a:solidFill>
                  <a:schemeClr val="bg1"/>
                </a:solidFill>
                <a:latin typeface="微软雅黑" panose="020B0503020204020204" charset="-122"/>
                <a:ea typeface="微软雅黑" panose="020B0503020204020204" charset="-122"/>
              </a:endParaRPr>
            </a:p>
          </p:txBody>
        </p:sp>
        <p:sp>
          <p:nvSpPr>
            <p:cNvPr id="54" name="TextBox 53"/>
            <p:cNvSpPr txBox="1"/>
            <p:nvPr/>
          </p:nvSpPr>
          <p:spPr>
            <a:xfrm>
              <a:off x="6246245" y="1820828"/>
              <a:ext cx="715580" cy="207749"/>
            </a:xfrm>
            <a:prstGeom prst="rect">
              <a:avLst/>
            </a:prstGeom>
            <a:noFill/>
          </p:spPr>
          <p:txBody>
            <a:bodyPr wrap="none" rtlCol="0">
              <a:spAutoFit/>
            </a:bodyPr>
            <a:lstStyle/>
            <a:p>
              <a:r>
                <a:rPr lang="zh-CN" altLang="en-US" sz="1200" dirty="0">
                  <a:solidFill>
                    <a:schemeClr val="bg1"/>
                  </a:solidFill>
                  <a:latin typeface="微软雅黑" panose="020B0503020204020204" charset="-122"/>
                  <a:ea typeface="微软雅黑" panose="020B0503020204020204" charset="-122"/>
                </a:rPr>
                <a:t>智能云平台</a:t>
              </a:r>
              <a:endParaRPr lang="zh-CN" altLang="en-US" sz="1200" dirty="0">
                <a:solidFill>
                  <a:schemeClr val="bg1"/>
                </a:solidFill>
                <a:latin typeface="微软雅黑" panose="020B0503020204020204" charset="-122"/>
                <a:ea typeface="微软雅黑" panose="020B0503020204020204" charset="-122"/>
              </a:endParaRPr>
            </a:p>
          </p:txBody>
        </p:sp>
      </p:grpSp>
      <p:grpSp>
        <p:nvGrpSpPr>
          <p:cNvPr id="18" name="组合 17"/>
          <p:cNvGrpSpPr/>
          <p:nvPr/>
        </p:nvGrpSpPr>
        <p:grpSpPr>
          <a:xfrm>
            <a:off x="4549048" y="2933285"/>
            <a:ext cx="3104835" cy="1721932"/>
            <a:chOff x="3407138" y="2151367"/>
            <a:chExt cx="2328626" cy="1291449"/>
          </a:xfrm>
          <a:solidFill>
            <a:srgbClr val="BC362D"/>
          </a:solidFill>
        </p:grpSpPr>
        <p:pic>
          <p:nvPicPr>
            <p:cNvPr id="6160" name="Picture 16" descr="C:\Users\Administrator\AppData\Roaming\360se6\Application\User Data\temp\330727-150R20125569.jpg"/>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b="16937"/>
            <a:stretch>
              <a:fillRect/>
            </a:stretch>
          </p:blipFill>
          <p:spPr bwMode="auto">
            <a:xfrm>
              <a:off x="3408238" y="2151367"/>
              <a:ext cx="2327526" cy="1291449"/>
            </a:xfrm>
            <a:prstGeom prst="rect">
              <a:avLst/>
            </a:prstGeom>
            <a:grpFill/>
          </p:spPr>
        </p:pic>
        <p:sp>
          <p:nvSpPr>
            <p:cNvPr id="39" name="矩形 38"/>
            <p:cNvSpPr/>
            <p:nvPr/>
          </p:nvSpPr>
          <p:spPr>
            <a:xfrm>
              <a:off x="3407138" y="2153642"/>
              <a:ext cx="2328625" cy="1289174"/>
            </a:xfrm>
            <a:prstGeom prst="rect">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135">
                <a:solidFill>
                  <a:schemeClr val="bg1"/>
                </a:solidFill>
              </a:endParaRPr>
            </a:p>
          </p:txBody>
        </p:sp>
      </p:grpSp>
      <p:cxnSp>
        <p:nvCxnSpPr>
          <p:cNvPr id="55" name="直接连接符 54"/>
          <p:cNvCxnSpPr/>
          <p:nvPr/>
        </p:nvCxnSpPr>
        <p:spPr>
          <a:xfrm>
            <a:off x="7849362" y="2577645"/>
            <a:ext cx="510425" cy="0"/>
          </a:xfrm>
          <a:prstGeom prst="line">
            <a:avLst/>
          </a:prstGeom>
          <a:noFill/>
          <a:ln w="12700">
            <a:solidFill>
              <a:schemeClr val="bg1"/>
            </a:solidFill>
          </a:ln>
        </p:spPr>
      </p:cxnSp>
      <p:sp>
        <p:nvSpPr>
          <p:cNvPr id="64" name="TextBox 63"/>
          <p:cNvSpPr txBox="1"/>
          <p:nvPr/>
        </p:nvSpPr>
        <p:spPr>
          <a:xfrm>
            <a:off x="7738962" y="5493981"/>
            <a:ext cx="732893" cy="420564"/>
          </a:xfrm>
          <a:prstGeom prst="rect">
            <a:avLst/>
          </a:prstGeom>
          <a:noFill/>
        </p:spPr>
        <p:txBody>
          <a:bodyPr wrap="none" rtlCol="0">
            <a:spAutoFit/>
          </a:bodyPr>
          <a:lstStyle/>
          <a:p>
            <a:r>
              <a:rPr lang="zh-CN" altLang="en-US" sz="2135" dirty="0">
                <a:solidFill>
                  <a:schemeClr val="bg1"/>
                </a:solidFill>
                <a:latin typeface="微软雅黑" panose="020B0503020204020204" charset="-122"/>
                <a:ea typeface="微软雅黑" panose="020B0503020204020204" charset="-122"/>
              </a:rPr>
              <a:t>通用</a:t>
            </a:r>
            <a:endParaRPr lang="zh-CN" altLang="en-US" sz="2135" dirty="0">
              <a:solidFill>
                <a:schemeClr val="bg1"/>
              </a:solidFill>
              <a:latin typeface="微软雅黑" panose="020B0503020204020204" charset="-122"/>
              <a:ea typeface="微软雅黑" panose="020B0503020204020204" charset="-122"/>
            </a:endParaRPr>
          </a:p>
        </p:txBody>
      </p:sp>
      <p:grpSp>
        <p:nvGrpSpPr>
          <p:cNvPr id="22" name="组合 21"/>
          <p:cNvGrpSpPr/>
          <p:nvPr/>
        </p:nvGrpSpPr>
        <p:grpSpPr>
          <a:xfrm>
            <a:off x="8334525" y="5760206"/>
            <a:ext cx="1989455" cy="447160"/>
            <a:chOff x="6246245" y="4271555"/>
            <a:chExt cx="1492091" cy="335370"/>
          </a:xfrm>
        </p:grpSpPr>
        <p:sp>
          <p:nvSpPr>
            <p:cNvPr id="65" name="TextBox 64"/>
            <p:cNvSpPr txBox="1"/>
            <p:nvPr/>
          </p:nvSpPr>
          <p:spPr>
            <a:xfrm>
              <a:off x="6246245" y="4271555"/>
              <a:ext cx="1492091" cy="206693"/>
            </a:xfrm>
            <a:prstGeom prst="rect">
              <a:avLst/>
            </a:prstGeom>
            <a:noFill/>
          </p:spPr>
          <p:txBody>
            <a:bodyPr wrap="none" rtlCol="0">
              <a:spAutoFit/>
            </a:bodyPr>
            <a:lstStyle/>
            <a:p>
              <a:pPr algn="l"/>
              <a:r>
                <a:rPr lang="en-US" altLang="zh-CN" sz="1200" dirty="0">
                  <a:solidFill>
                    <a:schemeClr val="bg1"/>
                  </a:solidFill>
                  <a:latin typeface="微软雅黑" panose="020B0503020204020204" charset="-122"/>
                  <a:ea typeface="微软雅黑" panose="020B0503020204020204" charset="-122"/>
                </a:rPr>
                <a:t>Quickly respond to users</a:t>
              </a:r>
              <a:endParaRPr lang="en-US" altLang="zh-CN" sz="1200" dirty="0">
                <a:solidFill>
                  <a:schemeClr val="bg1"/>
                </a:solidFill>
                <a:latin typeface="微软雅黑" panose="020B0503020204020204" charset="-122"/>
                <a:ea typeface="微软雅黑" panose="020B0503020204020204" charset="-122"/>
              </a:endParaRPr>
            </a:p>
          </p:txBody>
        </p:sp>
        <p:sp>
          <p:nvSpPr>
            <p:cNvPr id="66" name="TextBox 65"/>
            <p:cNvSpPr txBox="1"/>
            <p:nvPr/>
          </p:nvSpPr>
          <p:spPr>
            <a:xfrm>
              <a:off x="6246245" y="4399176"/>
              <a:ext cx="830997" cy="207749"/>
            </a:xfrm>
            <a:prstGeom prst="rect">
              <a:avLst/>
            </a:prstGeom>
            <a:noFill/>
          </p:spPr>
          <p:txBody>
            <a:bodyPr wrap="none" rtlCol="0">
              <a:spAutoFit/>
            </a:bodyPr>
            <a:lstStyle/>
            <a:p>
              <a:r>
                <a:rPr lang="zh-CN" altLang="en-US" sz="1200" dirty="0">
                  <a:solidFill>
                    <a:schemeClr val="bg1"/>
                  </a:solidFill>
                  <a:latin typeface="微软雅黑" panose="020B0503020204020204" charset="-122"/>
                  <a:ea typeface="微软雅黑" panose="020B0503020204020204" charset="-122"/>
                </a:rPr>
                <a:t>迅速响应用户</a:t>
              </a:r>
              <a:endParaRPr lang="zh-CN" altLang="en-US" sz="1200" dirty="0">
                <a:solidFill>
                  <a:schemeClr val="bg1"/>
                </a:solidFill>
                <a:latin typeface="微软雅黑" panose="020B0503020204020204" charset="-122"/>
                <a:ea typeface="微软雅黑" panose="020B0503020204020204" charset="-122"/>
              </a:endParaRPr>
            </a:p>
          </p:txBody>
        </p:sp>
      </p:grpSp>
      <p:cxnSp>
        <p:nvCxnSpPr>
          <p:cNvPr id="67" name="直接连接符 66"/>
          <p:cNvCxnSpPr/>
          <p:nvPr/>
        </p:nvCxnSpPr>
        <p:spPr>
          <a:xfrm>
            <a:off x="7849362" y="6015443"/>
            <a:ext cx="510425" cy="0"/>
          </a:xfrm>
          <a:prstGeom prst="line">
            <a:avLst/>
          </a:prstGeom>
          <a:noFill/>
          <a:ln w="12700">
            <a:solidFill>
              <a:schemeClr val="bg1"/>
            </a:solidFill>
          </a:ln>
        </p:spPr>
      </p:cxnSp>
      <p:grpSp>
        <p:nvGrpSpPr>
          <p:cNvPr id="46" name="组合 45"/>
          <p:cNvGrpSpPr/>
          <p:nvPr/>
        </p:nvGrpSpPr>
        <p:grpSpPr>
          <a:xfrm>
            <a:off x="5718861" y="3413162"/>
            <a:ext cx="765207" cy="765209"/>
            <a:chOff x="3843338" y="515938"/>
            <a:chExt cx="450850" cy="450850"/>
          </a:xfrm>
          <a:solidFill>
            <a:schemeClr val="bg1"/>
          </a:solidFill>
        </p:grpSpPr>
        <p:sp>
          <p:nvSpPr>
            <p:cNvPr id="47" name="Freeform 55"/>
            <p:cNvSpPr>
              <a:spLocks noEditPoints="1"/>
            </p:cNvSpPr>
            <p:nvPr/>
          </p:nvSpPr>
          <p:spPr bwMode="auto">
            <a:xfrm>
              <a:off x="3843338" y="515938"/>
              <a:ext cx="450850" cy="450850"/>
            </a:xfrm>
            <a:custGeom>
              <a:avLst/>
              <a:gdLst>
                <a:gd name="T0" fmla="*/ 114 w 120"/>
                <a:gd name="T1" fmla="*/ 0 h 120"/>
                <a:gd name="T2" fmla="*/ 6 w 120"/>
                <a:gd name="T3" fmla="*/ 0 h 120"/>
                <a:gd name="T4" fmla="*/ 0 w 120"/>
                <a:gd name="T5" fmla="*/ 6 h 120"/>
                <a:gd name="T6" fmla="*/ 0 w 120"/>
                <a:gd name="T7" fmla="*/ 84 h 120"/>
                <a:gd name="T8" fmla="*/ 6 w 120"/>
                <a:gd name="T9" fmla="*/ 90 h 120"/>
                <a:gd name="T10" fmla="*/ 45 w 120"/>
                <a:gd name="T11" fmla="*/ 90 h 120"/>
                <a:gd name="T12" fmla="*/ 30 w 120"/>
                <a:gd name="T13" fmla="*/ 115 h 120"/>
                <a:gd name="T14" fmla="*/ 32 w 120"/>
                <a:gd name="T15" fmla="*/ 120 h 120"/>
                <a:gd name="T16" fmla="*/ 36 w 120"/>
                <a:gd name="T17" fmla="*/ 118 h 120"/>
                <a:gd name="T18" fmla="*/ 52 w 120"/>
                <a:gd name="T19" fmla="*/ 90 h 120"/>
                <a:gd name="T20" fmla="*/ 68 w 120"/>
                <a:gd name="T21" fmla="*/ 90 h 120"/>
                <a:gd name="T22" fmla="*/ 84 w 120"/>
                <a:gd name="T23" fmla="*/ 118 h 120"/>
                <a:gd name="T24" fmla="*/ 88 w 120"/>
                <a:gd name="T25" fmla="*/ 120 h 120"/>
                <a:gd name="T26" fmla="*/ 90 w 120"/>
                <a:gd name="T27" fmla="*/ 115 h 120"/>
                <a:gd name="T28" fmla="*/ 75 w 120"/>
                <a:gd name="T29" fmla="*/ 90 h 120"/>
                <a:gd name="T30" fmla="*/ 114 w 120"/>
                <a:gd name="T31" fmla="*/ 90 h 120"/>
                <a:gd name="T32" fmla="*/ 120 w 120"/>
                <a:gd name="T33" fmla="*/ 84 h 120"/>
                <a:gd name="T34" fmla="*/ 120 w 120"/>
                <a:gd name="T35" fmla="*/ 6 h 120"/>
                <a:gd name="T36" fmla="*/ 114 w 120"/>
                <a:gd name="T37" fmla="*/ 0 h 120"/>
                <a:gd name="T38" fmla="*/ 114 w 120"/>
                <a:gd name="T39" fmla="*/ 84 h 120"/>
                <a:gd name="T40" fmla="*/ 6 w 120"/>
                <a:gd name="T41" fmla="*/ 84 h 120"/>
                <a:gd name="T42" fmla="*/ 6 w 120"/>
                <a:gd name="T43" fmla="*/ 6 h 120"/>
                <a:gd name="T44" fmla="*/ 114 w 120"/>
                <a:gd name="T45" fmla="*/ 6 h 120"/>
                <a:gd name="T46" fmla="*/ 114 w 120"/>
                <a:gd name="T47" fmla="*/ 84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20" h="120">
                  <a:moveTo>
                    <a:pt x="114" y="0"/>
                  </a:moveTo>
                  <a:cubicBezTo>
                    <a:pt x="6" y="0"/>
                    <a:pt x="6" y="0"/>
                    <a:pt x="6" y="0"/>
                  </a:cubicBezTo>
                  <a:cubicBezTo>
                    <a:pt x="3" y="0"/>
                    <a:pt x="0" y="3"/>
                    <a:pt x="0" y="6"/>
                  </a:cubicBezTo>
                  <a:cubicBezTo>
                    <a:pt x="0" y="84"/>
                    <a:pt x="0" y="84"/>
                    <a:pt x="0" y="84"/>
                  </a:cubicBezTo>
                  <a:cubicBezTo>
                    <a:pt x="0" y="87"/>
                    <a:pt x="3" y="90"/>
                    <a:pt x="6" y="90"/>
                  </a:cubicBezTo>
                  <a:cubicBezTo>
                    <a:pt x="45" y="90"/>
                    <a:pt x="45" y="90"/>
                    <a:pt x="45" y="90"/>
                  </a:cubicBezTo>
                  <a:cubicBezTo>
                    <a:pt x="30" y="115"/>
                    <a:pt x="30" y="115"/>
                    <a:pt x="30" y="115"/>
                  </a:cubicBezTo>
                  <a:cubicBezTo>
                    <a:pt x="30" y="117"/>
                    <a:pt x="30" y="119"/>
                    <a:pt x="32" y="120"/>
                  </a:cubicBezTo>
                  <a:cubicBezTo>
                    <a:pt x="33" y="120"/>
                    <a:pt x="35" y="120"/>
                    <a:pt x="36" y="118"/>
                  </a:cubicBezTo>
                  <a:cubicBezTo>
                    <a:pt x="52" y="90"/>
                    <a:pt x="52" y="90"/>
                    <a:pt x="52" y="90"/>
                  </a:cubicBezTo>
                  <a:cubicBezTo>
                    <a:pt x="68" y="90"/>
                    <a:pt x="68" y="90"/>
                    <a:pt x="68" y="90"/>
                  </a:cubicBezTo>
                  <a:cubicBezTo>
                    <a:pt x="84" y="118"/>
                    <a:pt x="84" y="118"/>
                    <a:pt x="84" y="118"/>
                  </a:cubicBezTo>
                  <a:cubicBezTo>
                    <a:pt x="85" y="120"/>
                    <a:pt x="87" y="120"/>
                    <a:pt x="88" y="120"/>
                  </a:cubicBezTo>
                  <a:cubicBezTo>
                    <a:pt x="90" y="119"/>
                    <a:pt x="90" y="117"/>
                    <a:pt x="90" y="115"/>
                  </a:cubicBezTo>
                  <a:cubicBezTo>
                    <a:pt x="75" y="90"/>
                    <a:pt x="75" y="90"/>
                    <a:pt x="75" y="90"/>
                  </a:cubicBezTo>
                  <a:cubicBezTo>
                    <a:pt x="114" y="90"/>
                    <a:pt x="114" y="90"/>
                    <a:pt x="114" y="90"/>
                  </a:cubicBezTo>
                  <a:cubicBezTo>
                    <a:pt x="117" y="90"/>
                    <a:pt x="120" y="87"/>
                    <a:pt x="120" y="84"/>
                  </a:cubicBezTo>
                  <a:cubicBezTo>
                    <a:pt x="120" y="6"/>
                    <a:pt x="120" y="6"/>
                    <a:pt x="120" y="6"/>
                  </a:cubicBezTo>
                  <a:cubicBezTo>
                    <a:pt x="120" y="3"/>
                    <a:pt x="117" y="0"/>
                    <a:pt x="114" y="0"/>
                  </a:cubicBezTo>
                  <a:close/>
                  <a:moveTo>
                    <a:pt x="114" y="84"/>
                  </a:moveTo>
                  <a:cubicBezTo>
                    <a:pt x="6" y="84"/>
                    <a:pt x="6" y="84"/>
                    <a:pt x="6" y="84"/>
                  </a:cubicBezTo>
                  <a:cubicBezTo>
                    <a:pt x="6" y="6"/>
                    <a:pt x="6" y="6"/>
                    <a:pt x="6" y="6"/>
                  </a:cubicBezTo>
                  <a:cubicBezTo>
                    <a:pt x="114" y="6"/>
                    <a:pt x="114" y="6"/>
                    <a:pt x="114" y="6"/>
                  </a:cubicBezTo>
                  <a:lnTo>
                    <a:pt x="114" y="84"/>
                  </a:lnTo>
                  <a:close/>
                </a:path>
              </a:pathLst>
            </a:custGeom>
            <a:grpFill/>
            <a:ln w="9525">
              <a:noFill/>
              <a:round/>
            </a:ln>
          </p:spPr>
          <p:txBody>
            <a:bodyPr vert="horz" wrap="square" lIns="121920" tIns="60960" rIns="121920" bIns="60960" numCol="1" anchor="t" anchorCtr="0" compatLnSpc="1"/>
            <a:lstStyle/>
            <a:p>
              <a:endParaRPr lang="zh-CN" altLang="en-US" sz="2400">
                <a:solidFill>
                  <a:schemeClr val="bg1"/>
                </a:solidFill>
              </a:endParaRPr>
            </a:p>
          </p:txBody>
        </p:sp>
        <p:sp>
          <p:nvSpPr>
            <p:cNvPr id="48" name="Freeform 56"/>
            <p:cNvSpPr/>
            <p:nvPr/>
          </p:nvSpPr>
          <p:spPr bwMode="auto">
            <a:xfrm>
              <a:off x="3922713" y="595313"/>
              <a:ext cx="292100" cy="179388"/>
            </a:xfrm>
            <a:custGeom>
              <a:avLst/>
              <a:gdLst>
                <a:gd name="T0" fmla="*/ 3 w 78"/>
                <a:gd name="T1" fmla="*/ 48 h 48"/>
                <a:gd name="T2" fmla="*/ 5 w 78"/>
                <a:gd name="T3" fmla="*/ 47 h 48"/>
                <a:gd name="T4" fmla="*/ 28 w 78"/>
                <a:gd name="T5" fmla="*/ 13 h 48"/>
                <a:gd name="T6" fmla="*/ 55 w 78"/>
                <a:gd name="T7" fmla="*/ 35 h 48"/>
                <a:gd name="T8" fmla="*/ 58 w 78"/>
                <a:gd name="T9" fmla="*/ 36 h 48"/>
                <a:gd name="T10" fmla="*/ 60 w 78"/>
                <a:gd name="T11" fmla="*/ 35 h 48"/>
                <a:gd name="T12" fmla="*/ 78 w 78"/>
                <a:gd name="T13" fmla="*/ 5 h 48"/>
                <a:gd name="T14" fmla="*/ 77 w 78"/>
                <a:gd name="T15" fmla="*/ 0 h 48"/>
                <a:gd name="T16" fmla="*/ 72 w 78"/>
                <a:gd name="T17" fmla="*/ 1 h 48"/>
                <a:gd name="T18" fmla="*/ 56 w 78"/>
                <a:gd name="T19" fmla="*/ 29 h 48"/>
                <a:gd name="T20" fmla="*/ 29 w 78"/>
                <a:gd name="T21" fmla="*/ 7 h 48"/>
                <a:gd name="T22" fmla="*/ 27 w 78"/>
                <a:gd name="T23" fmla="*/ 6 h 48"/>
                <a:gd name="T24" fmla="*/ 25 w 78"/>
                <a:gd name="T25" fmla="*/ 7 h 48"/>
                <a:gd name="T26" fmla="*/ 1 w 78"/>
                <a:gd name="T27" fmla="*/ 43 h 48"/>
                <a:gd name="T28" fmla="*/ 1 w 78"/>
                <a:gd name="T29" fmla="*/ 47 h 48"/>
                <a:gd name="T30" fmla="*/ 3 w 78"/>
                <a:gd name="T31"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78" h="48">
                  <a:moveTo>
                    <a:pt x="3" y="48"/>
                  </a:moveTo>
                  <a:cubicBezTo>
                    <a:pt x="4" y="48"/>
                    <a:pt x="5" y="48"/>
                    <a:pt x="5" y="47"/>
                  </a:cubicBezTo>
                  <a:cubicBezTo>
                    <a:pt x="28" y="13"/>
                    <a:pt x="28" y="13"/>
                    <a:pt x="28" y="13"/>
                  </a:cubicBezTo>
                  <a:cubicBezTo>
                    <a:pt x="55" y="35"/>
                    <a:pt x="55" y="35"/>
                    <a:pt x="55" y="35"/>
                  </a:cubicBezTo>
                  <a:cubicBezTo>
                    <a:pt x="56" y="36"/>
                    <a:pt x="57" y="36"/>
                    <a:pt x="58" y="36"/>
                  </a:cubicBezTo>
                  <a:cubicBezTo>
                    <a:pt x="58" y="36"/>
                    <a:pt x="59" y="35"/>
                    <a:pt x="60" y="35"/>
                  </a:cubicBezTo>
                  <a:cubicBezTo>
                    <a:pt x="78" y="5"/>
                    <a:pt x="78" y="5"/>
                    <a:pt x="78" y="5"/>
                  </a:cubicBezTo>
                  <a:cubicBezTo>
                    <a:pt x="78" y="3"/>
                    <a:pt x="78" y="1"/>
                    <a:pt x="77" y="0"/>
                  </a:cubicBezTo>
                  <a:cubicBezTo>
                    <a:pt x="75" y="0"/>
                    <a:pt x="73" y="0"/>
                    <a:pt x="72" y="1"/>
                  </a:cubicBezTo>
                  <a:cubicBezTo>
                    <a:pt x="56" y="29"/>
                    <a:pt x="56" y="29"/>
                    <a:pt x="56" y="29"/>
                  </a:cubicBezTo>
                  <a:cubicBezTo>
                    <a:pt x="29" y="7"/>
                    <a:pt x="29" y="7"/>
                    <a:pt x="29" y="7"/>
                  </a:cubicBezTo>
                  <a:cubicBezTo>
                    <a:pt x="28" y="6"/>
                    <a:pt x="27" y="6"/>
                    <a:pt x="27" y="6"/>
                  </a:cubicBezTo>
                  <a:cubicBezTo>
                    <a:pt x="26" y="6"/>
                    <a:pt x="25" y="7"/>
                    <a:pt x="25" y="7"/>
                  </a:cubicBezTo>
                  <a:cubicBezTo>
                    <a:pt x="1" y="43"/>
                    <a:pt x="1" y="43"/>
                    <a:pt x="1" y="43"/>
                  </a:cubicBezTo>
                  <a:cubicBezTo>
                    <a:pt x="0" y="45"/>
                    <a:pt x="0" y="47"/>
                    <a:pt x="1" y="47"/>
                  </a:cubicBezTo>
                  <a:cubicBezTo>
                    <a:pt x="2" y="48"/>
                    <a:pt x="2" y="48"/>
                    <a:pt x="3" y="48"/>
                  </a:cubicBezTo>
                  <a:close/>
                </a:path>
              </a:pathLst>
            </a:custGeom>
            <a:grpFill/>
            <a:ln w="9525">
              <a:noFill/>
              <a:round/>
            </a:ln>
          </p:spPr>
          <p:txBody>
            <a:bodyPr vert="horz" wrap="square" lIns="121920" tIns="60960" rIns="121920" bIns="60960" numCol="1" anchor="t" anchorCtr="0" compatLnSpc="1"/>
            <a:lstStyle/>
            <a:p>
              <a:endParaRPr lang="zh-CN" altLang="en-US" sz="2400">
                <a:solidFill>
                  <a:schemeClr val="bg1"/>
                </a:solidFill>
              </a:endParaRPr>
            </a:p>
          </p:txBody>
        </p:sp>
      </p:grpSp>
      <p:sp>
        <p:nvSpPr>
          <p:cNvPr id="68" name="文本框 67"/>
          <p:cNvSpPr txBox="1"/>
          <p:nvPr/>
        </p:nvSpPr>
        <p:spPr>
          <a:xfrm>
            <a:off x="1423245" y="508418"/>
            <a:ext cx="2686035" cy="584775"/>
          </a:xfrm>
          <a:prstGeom prst="rect">
            <a:avLst/>
          </a:prstGeom>
          <a:noFill/>
        </p:spPr>
        <p:txBody>
          <a:bodyPr wrap="square" rtlCol="0">
            <a:spAutoFit/>
          </a:bodyPr>
          <a:lstStyle/>
          <a:p>
            <a:r>
              <a:rPr lang="zh-CN" altLang="en-US" sz="3200" dirty="0" smtClean="0">
                <a:latin typeface="方正兰亭粗黑简体" panose="02000000000000000000" pitchFamily="2" charset="-122"/>
                <a:ea typeface="方正兰亭粗黑简体" panose="02000000000000000000" pitchFamily="2" charset="-122"/>
              </a:rPr>
              <a:t>结论验证</a:t>
            </a:r>
            <a:endParaRPr lang="zh-CN" altLang="zh-CN" sz="3200" dirty="0">
              <a:latin typeface="方正兰亭粗黑简体" panose="02000000000000000000" pitchFamily="2" charset="-122"/>
              <a:ea typeface="方正兰亭粗黑简体" panose="02000000000000000000" pitchFamily="2" charset="-122"/>
            </a:endParaRPr>
          </a:p>
        </p:txBody>
      </p:sp>
      <p:grpSp>
        <p:nvGrpSpPr>
          <p:cNvPr id="69" name="组合 68"/>
          <p:cNvGrpSpPr/>
          <p:nvPr/>
        </p:nvGrpSpPr>
        <p:grpSpPr>
          <a:xfrm>
            <a:off x="310029" y="279122"/>
            <a:ext cx="1085080" cy="1123106"/>
            <a:chOff x="310029" y="279122"/>
            <a:chExt cx="1085080" cy="1123106"/>
          </a:xfrm>
        </p:grpSpPr>
        <p:pic>
          <p:nvPicPr>
            <p:cNvPr id="70" name="图片 69"/>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71" name="文本框 70"/>
            <p:cNvSpPr txBox="1"/>
            <p:nvPr/>
          </p:nvSpPr>
          <p:spPr>
            <a:xfrm>
              <a:off x="338165" y="295423"/>
              <a:ext cx="832310" cy="1106805"/>
            </a:xfrm>
            <a:prstGeom prst="rect">
              <a:avLst/>
            </a:prstGeom>
            <a:noFill/>
          </p:spPr>
          <p:txBody>
            <a:bodyPr wrap="square" rtlCol="0">
              <a:spAutoFit/>
            </a:bodyPr>
            <a:lstStyle/>
            <a:p>
              <a:pPr algn="dist"/>
              <a:r>
                <a:rPr lang="en-US" altLang="zh-CN" sz="6600" b="1" dirty="0">
                  <a:latin typeface="Impact" panose="020B0806030902050204" pitchFamily="34" charset="0"/>
                  <a:ea typeface="方正兰亭粗黑简体" panose="02000000000000000000" pitchFamily="2" charset="-122"/>
                </a:rPr>
                <a:t>3</a:t>
              </a:r>
              <a:endParaRPr lang="en-US" altLang="zh-CN" sz="6600" b="1" dirty="0">
                <a:latin typeface="Impact" panose="020B0806030902050204" pitchFamily="34" charset="0"/>
                <a:ea typeface="方正兰亭粗黑简体" panose="020000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nodeType="withEffect">
                                  <p:stCondLst>
                                    <p:cond delay="0"/>
                                  </p:stCondLst>
                                  <p:childTnLst>
                                    <p:set>
                                      <p:cBhvr>
                                        <p:cTn id="9" dur="1" fill="hold">
                                          <p:stCondLst>
                                            <p:cond delay="0"/>
                                          </p:stCondLst>
                                        </p:cTn>
                                        <p:tgtEl>
                                          <p:spTgt spid="46"/>
                                        </p:tgtEl>
                                        <p:attrNameLst>
                                          <p:attrName>style.visibility</p:attrName>
                                        </p:attrNameLst>
                                      </p:cBhvr>
                                      <p:to>
                                        <p:strVal val="visible"/>
                                      </p:to>
                                    </p:set>
                                    <p:animEffect transition="in" filter="fade">
                                      <p:cBhvr>
                                        <p:cTn id="10" dur="500"/>
                                        <p:tgtEl>
                                          <p:spTgt spid="46"/>
                                        </p:tgtEl>
                                      </p:cBhvr>
                                    </p:animEffect>
                                  </p:childTnLst>
                                </p:cTn>
                              </p:par>
                            </p:childTnLst>
                          </p:cTn>
                        </p:par>
                        <p:par>
                          <p:cTn id="11" fill="hold">
                            <p:stCondLst>
                              <p:cond delay="500"/>
                            </p:stCondLst>
                            <p:childTnLst>
                              <p:par>
                                <p:cTn id="12" presetID="53" presetClass="entr" presetSubtype="528" fill="hold" nodeType="afterEffect">
                                  <p:stCondLst>
                                    <p:cond delay="0"/>
                                  </p:stCondLst>
                                  <p:childTnLst>
                                    <p:set>
                                      <p:cBhvr>
                                        <p:cTn id="13" dur="1" fill="hold">
                                          <p:stCondLst>
                                            <p:cond delay="0"/>
                                          </p:stCondLst>
                                        </p:cTn>
                                        <p:tgtEl>
                                          <p:spTgt spid="2"/>
                                        </p:tgtEl>
                                        <p:attrNameLst>
                                          <p:attrName>style.visibility</p:attrName>
                                        </p:attrNameLst>
                                      </p:cBhvr>
                                      <p:to>
                                        <p:strVal val="visible"/>
                                      </p:to>
                                    </p:set>
                                    <p:anim calcmode="lin" valueType="num">
                                      <p:cBhvr>
                                        <p:cTn id="14" dur="500" fill="hold"/>
                                        <p:tgtEl>
                                          <p:spTgt spid="2"/>
                                        </p:tgtEl>
                                        <p:attrNameLst>
                                          <p:attrName>ppt_w</p:attrName>
                                        </p:attrNameLst>
                                      </p:cBhvr>
                                      <p:tavLst>
                                        <p:tav tm="0">
                                          <p:val>
                                            <p:fltVal val="0"/>
                                          </p:val>
                                        </p:tav>
                                        <p:tav tm="100000">
                                          <p:val>
                                            <p:strVal val="#ppt_w"/>
                                          </p:val>
                                        </p:tav>
                                      </p:tavLst>
                                    </p:anim>
                                    <p:anim calcmode="lin" valueType="num">
                                      <p:cBhvr>
                                        <p:cTn id="15" dur="500" fill="hold"/>
                                        <p:tgtEl>
                                          <p:spTgt spid="2"/>
                                        </p:tgtEl>
                                        <p:attrNameLst>
                                          <p:attrName>ppt_h</p:attrName>
                                        </p:attrNameLst>
                                      </p:cBhvr>
                                      <p:tavLst>
                                        <p:tav tm="0">
                                          <p:val>
                                            <p:fltVal val="0"/>
                                          </p:val>
                                        </p:tav>
                                        <p:tav tm="100000">
                                          <p:val>
                                            <p:strVal val="#ppt_h"/>
                                          </p:val>
                                        </p:tav>
                                      </p:tavLst>
                                    </p:anim>
                                    <p:animEffect transition="in" filter="fade">
                                      <p:cBhvr>
                                        <p:cTn id="16" dur="500"/>
                                        <p:tgtEl>
                                          <p:spTgt spid="2"/>
                                        </p:tgtEl>
                                      </p:cBhvr>
                                    </p:animEffect>
                                    <p:anim calcmode="lin" valueType="num">
                                      <p:cBhvr>
                                        <p:cTn id="17" dur="500" fill="hold"/>
                                        <p:tgtEl>
                                          <p:spTgt spid="2"/>
                                        </p:tgtEl>
                                        <p:attrNameLst>
                                          <p:attrName>ppt_x</p:attrName>
                                        </p:attrNameLst>
                                      </p:cBhvr>
                                      <p:tavLst>
                                        <p:tav tm="0">
                                          <p:val>
                                            <p:fltVal val="0.5"/>
                                          </p:val>
                                        </p:tav>
                                        <p:tav tm="100000">
                                          <p:val>
                                            <p:strVal val="#ppt_x"/>
                                          </p:val>
                                        </p:tav>
                                      </p:tavLst>
                                    </p:anim>
                                    <p:anim calcmode="lin" valueType="num">
                                      <p:cBhvr>
                                        <p:cTn id="18" dur="500" fill="hold"/>
                                        <p:tgtEl>
                                          <p:spTgt spid="2"/>
                                        </p:tgtEl>
                                        <p:attrNameLst>
                                          <p:attrName>ppt_y</p:attrName>
                                        </p:attrNameLst>
                                      </p:cBhvr>
                                      <p:tavLst>
                                        <p:tav tm="0">
                                          <p:val>
                                            <p:fltVal val="0.5"/>
                                          </p:val>
                                        </p:tav>
                                        <p:tav tm="100000">
                                          <p:val>
                                            <p:strVal val="#ppt_y"/>
                                          </p:val>
                                        </p:tav>
                                      </p:tavLst>
                                    </p:anim>
                                  </p:childTnLst>
                                </p:cTn>
                              </p:par>
                              <p:par>
                                <p:cTn id="19" presetID="53" presetClass="entr" presetSubtype="528" fill="hold" nodeType="withEffect">
                                  <p:stCondLst>
                                    <p:cond delay="40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anim calcmode="lin" valueType="num">
                                      <p:cBhvr>
                                        <p:cTn id="24" dur="500" fill="hold"/>
                                        <p:tgtEl>
                                          <p:spTgt spid="5"/>
                                        </p:tgtEl>
                                        <p:attrNameLst>
                                          <p:attrName>ppt_x</p:attrName>
                                        </p:attrNameLst>
                                      </p:cBhvr>
                                      <p:tavLst>
                                        <p:tav tm="0">
                                          <p:val>
                                            <p:fltVal val="0.5"/>
                                          </p:val>
                                        </p:tav>
                                        <p:tav tm="100000">
                                          <p:val>
                                            <p:strVal val="#ppt_x"/>
                                          </p:val>
                                        </p:tav>
                                      </p:tavLst>
                                    </p:anim>
                                    <p:anim calcmode="lin" valueType="num">
                                      <p:cBhvr>
                                        <p:cTn id="25" dur="500" fill="hold"/>
                                        <p:tgtEl>
                                          <p:spTgt spid="5"/>
                                        </p:tgtEl>
                                        <p:attrNameLst>
                                          <p:attrName>ppt_y</p:attrName>
                                        </p:attrNameLst>
                                      </p:cBhvr>
                                      <p:tavLst>
                                        <p:tav tm="0">
                                          <p:val>
                                            <p:fltVal val="0.5"/>
                                          </p:val>
                                        </p:tav>
                                        <p:tav tm="100000">
                                          <p:val>
                                            <p:strVal val="#ppt_y"/>
                                          </p:val>
                                        </p:tav>
                                      </p:tavLst>
                                    </p:anim>
                                  </p:childTnLst>
                                </p:cTn>
                              </p:par>
                              <p:par>
                                <p:cTn id="26" presetID="53" presetClass="entr" presetSubtype="528" fill="hold" nodeType="withEffect">
                                  <p:stCondLst>
                                    <p:cond delay="80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anim calcmode="lin" valueType="num">
                                      <p:cBhvr>
                                        <p:cTn id="31" dur="500" fill="hold"/>
                                        <p:tgtEl>
                                          <p:spTgt spid="7"/>
                                        </p:tgtEl>
                                        <p:attrNameLst>
                                          <p:attrName>ppt_x</p:attrName>
                                        </p:attrNameLst>
                                      </p:cBhvr>
                                      <p:tavLst>
                                        <p:tav tm="0">
                                          <p:val>
                                            <p:fltVal val="0.5"/>
                                          </p:val>
                                        </p:tav>
                                        <p:tav tm="100000">
                                          <p:val>
                                            <p:strVal val="#ppt_x"/>
                                          </p:val>
                                        </p:tav>
                                      </p:tavLst>
                                    </p:anim>
                                    <p:anim calcmode="lin" valueType="num">
                                      <p:cBhvr>
                                        <p:cTn id="32" dur="500" fill="hold"/>
                                        <p:tgtEl>
                                          <p:spTgt spid="7"/>
                                        </p:tgtEl>
                                        <p:attrNameLst>
                                          <p:attrName>ppt_y</p:attrName>
                                        </p:attrNameLst>
                                      </p:cBhvr>
                                      <p:tavLst>
                                        <p:tav tm="0">
                                          <p:val>
                                            <p:fltVal val="0.5"/>
                                          </p:val>
                                        </p:tav>
                                        <p:tav tm="100000">
                                          <p:val>
                                            <p:strVal val="#ppt_y"/>
                                          </p:val>
                                        </p:tav>
                                      </p:tavLst>
                                    </p:anim>
                                  </p:childTnLst>
                                </p:cTn>
                              </p:par>
                              <p:par>
                                <p:cTn id="33" presetID="53" presetClass="entr" presetSubtype="528" fill="hold" nodeType="withEffect">
                                  <p:stCondLst>
                                    <p:cond delay="1200"/>
                                  </p:stCondLst>
                                  <p:childTnLst>
                                    <p:set>
                                      <p:cBhvr>
                                        <p:cTn id="34" dur="1" fill="hold">
                                          <p:stCondLst>
                                            <p:cond delay="0"/>
                                          </p:stCondLst>
                                        </p:cTn>
                                        <p:tgtEl>
                                          <p:spTgt spid="10"/>
                                        </p:tgtEl>
                                        <p:attrNameLst>
                                          <p:attrName>style.visibility</p:attrName>
                                        </p:attrNameLst>
                                      </p:cBhvr>
                                      <p:to>
                                        <p:strVal val="visible"/>
                                      </p:to>
                                    </p:set>
                                    <p:anim calcmode="lin" valueType="num">
                                      <p:cBhvr>
                                        <p:cTn id="35" dur="500" fill="hold"/>
                                        <p:tgtEl>
                                          <p:spTgt spid="10"/>
                                        </p:tgtEl>
                                        <p:attrNameLst>
                                          <p:attrName>ppt_w</p:attrName>
                                        </p:attrNameLst>
                                      </p:cBhvr>
                                      <p:tavLst>
                                        <p:tav tm="0">
                                          <p:val>
                                            <p:fltVal val="0"/>
                                          </p:val>
                                        </p:tav>
                                        <p:tav tm="100000">
                                          <p:val>
                                            <p:strVal val="#ppt_w"/>
                                          </p:val>
                                        </p:tav>
                                      </p:tavLst>
                                    </p:anim>
                                    <p:anim calcmode="lin" valueType="num">
                                      <p:cBhvr>
                                        <p:cTn id="36" dur="500" fill="hold"/>
                                        <p:tgtEl>
                                          <p:spTgt spid="10"/>
                                        </p:tgtEl>
                                        <p:attrNameLst>
                                          <p:attrName>ppt_h</p:attrName>
                                        </p:attrNameLst>
                                      </p:cBhvr>
                                      <p:tavLst>
                                        <p:tav tm="0">
                                          <p:val>
                                            <p:fltVal val="0"/>
                                          </p:val>
                                        </p:tav>
                                        <p:tav tm="100000">
                                          <p:val>
                                            <p:strVal val="#ppt_h"/>
                                          </p:val>
                                        </p:tav>
                                      </p:tavLst>
                                    </p:anim>
                                    <p:animEffect transition="in" filter="fade">
                                      <p:cBhvr>
                                        <p:cTn id="37" dur="500"/>
                                        <p:tgtEl>
                                          <p:spTgt spid="10"/>
                                        </p:tgtEl>
                                      </p:cBhvr>
                                    </p:animEffect>
                                    <p:anim calcmode="lin" valueType="num">
                                      <p:cBhvr>
                                        <p:cTn id="38" dur="500" fill="hold"/>
                                        <p:tgtEl>
                                          <p:spTgt spid="10"/>
                                        </p:tgtEl>
                                        <p:attrNameLst>
                                          <p:attrName>ppt_x</p:attrName>
                                        </p:attrNameLst>
                                      </p:cBhvr>
                                      <p:tavLst>
                                        <p:tav tm="0">
                                          <p:val>
                                            <p:fltVal val="0.5"/>
                                          </p:val>
                                        </p:tav>
                                        <p:tav tm="100000">
                                          <p:val>
                                            <p:strVal val="#ppt_x"/>
                                          </p:val>
                                        </p:tav>
                                      </p:tavLst>
                                    </p:anim>
                                    <p:anim calcmode="lin" valueType="num">
                                      <p:cBhvr>
                                        <p:cTn id="39" dur="500" fill="hold"/>
                                        <p:tgtEl>
                                          <p:spTgt spid="10"/>
                                        </p:tgtEl>
                                        <p:attrNameLst>
                                          <p:attrName>ppt_y</p:attrName>
                                        </p:attrNameLst>
                                      </p:cBhvr>
                                      <p:tavLst>
                                        <p:tav tm="0">
                                          <p:val>
                                            <p:fltVal val="0.5"/>
                                          </p:val>
                                        </p:tav>
                                        <p:tav tm="100000">
                                          <p:val>
                                            <p:strVal val="#ppt_y"/>
                                          </p:val>
                                        </p:tav>
                                      </p:tavLst>
                                    </p:anim>
                                  </p:childTnLst>
                                </p:cTn>
                              </p:par>
                            </p:childTnLst>
                          </p:cTn>
                        </p:par>
                        <p:par>
                          <p:cTn id="40" fill="hold">
                            <p:stCondLst>
                              <p:cond delay="1000"/>
                            </p:stCondLst>
                            <p:childTnLst>
                              <p:par>
                                <p:cTn id="41" presetID="50" presetClass="entr" presetSubtype="0" decel="100000" fill="hold" grpId="0" nodeType="afterEffect">
                                  <p:stCondLst>
                                    <p:cond delay="0"/>
                                  </p:stCondLst>
                                  <p:iterate type="lt">
                                    <p:tmPct val="10000"/>
                                  </p:iterate>
                                  <p:childTnLst>
                                    <p:set>
                                      <p:cBhvr>
                                        <p:cTn id="42" dur="1" fill="hold">
                                          <p:stCondLst>
                                            <p:cond delay="0"/>
                                          </p:stCondLst>
                                        </p:cTn>
                                        <p:tgtEl>
                                          <p:spTgt spid="12"/>
                                        </p:tgtEl>
                                        <p:attrNameLst>
                                          <p:attrName>style.visibility</p:attrName>
                                        </p:attrNameLst>
                                      </p:cBhvr>
                                      <p:to>
                                        <p:strVal val="visible"/>
                                      </p:to>
                                    </p:set>
                                    <p:anim calcmode="lin" valueType="num">
                                      <p:cBhvr>
                                        <p:cTn id="43" dur="1000" fill="hold"/>
                                        <p:tgtEl>
                                          <p:spTgt spid="12"/>
                                        </p:tgtEl>
                                        <p:attrNameLst>
                                          <p:attrName>ppt_w</p:attrName>
                                        </p:attrNameLst>
                                      </p:cBhvr>
                                      <p:tavLst>
                                        <p:tav tm="0">
                                          <p:val>
                                            <p:strVal val="#ppt_w+.3"/>
                                          </p:val>
                                        </p:tav>
                                        <p:tav tm="100000">
                                          <p:val>
                                            <p:strVal val="#ppt_w"/>
                                          </p:val>
                                        </p:tav>
                                      </p:tavLst>
                                    </p:anim>
                                    <p:anim calcmode="lin" valueType="num">
                                      <p:cBhvr>
                                        <p:cTn id="44" dur="1000" fill="hold"/>
                                        <p:tgtEl>
                                          <p:spTgt spid="12"/>
                                        </p:tgtEl>
                                        <p:attrNameLst>
                                          <p:attrName>ppt_h</p:attrName>
                                        </p:attrNameLst>
                                      </p:cBhvr>
                                      <p:tavLst>
                                        <p:tav tm="0">
                                          <p:val>
                                            <p:strVal val="#ppt_h"/>
                                          </p:val>
                                        </p:tav>
                                        <p:tav tm="100000">
                                          <p:val>
                                            <p:strVal val="#ppt_h"/>
                                          </p:val>
                                        </p:tav>
                                      </p:tavLst>
                                    </p:anim>
                                    <p:animEffect transition="in" filter="fade">
                                      <p:cBhvr>
                                        <p:cTn id="45" dur="1000"/>
                                        <p:tgtEl>
                                          <p:spTgt spid="12"/>
                                        </p:tgtEl>
                                      </p:cBhvr>
                                    </p:animEffect>
                                  </p:childTnLst>
                                </p:cTn>
                              </p:par>
                              <p:par>
                                <p:cTn id="46" presetID="50" presetClass="entr" presetSubtype="0" decel="100000" fill="hold" grpId="0" nodeType="withEffect">
                                  <p:stCondLst>
                                    <p:cond delay="0"/>
                                  </p:stCondLst>
                                  <p:iterate type="lt">
                                    <p:tmPct val="10000"/>
                                  </p:iterate>
                                  <p:childTnLst>
                                    <p:set>
                                      <p:cBhvr>
                                        <p:cTn id="47" dur="1" fill="hold">
                                          <p:stCondLst>
                                            <p:cond delay="0"/>
                                          </p:stCondLst>
                                        </p:cTn>
                                        <p:tgtEl>
                                          <p:spTgt spid="52"/>
                                        </p:tgtEl>
                                        <p:attrNameLst>
                                          <p:attrName>style.visibility</p:attrName>
                                        </p:attrNameLst>
                                      </p:cBhvr>
                                      <p:to>
                                        <p:strVal val="visible"/>
                                      </p:to>
                                    </p:set>
                                    <p:anim calcmode="lin" valueType="num">
                                      <p:cBhvr>
                                        <p:cTn id="48" dur="1000" fill="hold"/>
                                        <p:tgtEl>
                                          <p:spTgt spid="52"/>
                                        </p:tgtEl>
                                        <p:attrNameLst>
                                          <p:attrName>ppt_w</p:attrName>
                                        </p:attrNameLst>
                                      </p:cBhvr>
                                      <p:tavLst>
                                        <p:tav tm="0">
                                          <p:val>
                                            <p:strVal val="#ppt_w+.3"/>
                                          </p:val>
                                        </p:tav>
                                        <p:tav tm="100000">
                                          <p:val>
                                            <p:strVal val="#ppt_w"/>
                                          </p:val>
                                        </p:tav>
                                      </p:tavLst>
                                    </p:anim>
                                    <p:anim calcmode="lin" valueType="num">
                                      <p:cBhvr>
                                        <p:cTn id="49" dur="1000" fill="hold"/>
                                        <p:tgtEl>
                                          <p:spTgt spid="52"/>
                                        </p:tgtEl>
                                        <p:attrNameLst>
                                          <p:attrName>ppt_h</p:attrName>
                                        </p:attrNameLst>
                                      </p:cBhvr>
                                      <p:tavLst>
                                        <p:tav tm="0">
                                          <p:val>
                                            <p:strVal val="#ppt_h"/>
                                          </p:val>
                                        </p:tav>
                                        <p:tav tm="100000">
                                          <p:val>
                                            <p:strVal val="#ppt_h"/>
                                          </p:val>
                                        </p:tav>
                                      </p:tavLst>
                                    </p:anim>
                                    <p:animEffect transition="in" filter="fade">
                                      <p:cBhvr>
                                        <p:cTn id="50" dur="1000"/>
                                        <p:tgtEl>
                                          <p:spTgt spid="52"/>
                                        </p:tgtEl>
                                      </p:cBhvr>
                                    </p:animEffect>
                                  </p:childTnLst>
                                </p:cTn>
                              </p:par>
                            </p:childTnLst>
                          </p:cTn>
                        </p:par>
                        <p:par>
                          <p:cTn id="51" fill="hold">
                            <p:stCondLst>
                              <p:cond delay="3300"/>
                            </p:stCondLst>
                            <p:childTnLst>
                              <p:par>
                                <p:cTn id="52" presetID="2" presetClass="entr" presetSubtype="8" fill="hold" nodeType="afterEffect">
                                  <p:stCondLst>
                                    <p:cond delay="0"/>
                                  </p:stCondLst>
                                  <p:childTnLst>
                                    <p:set>
                                      <p:cBhvr>
                                        <p:cTn id="53" dur="1" fill="hold">
                                          <p:stCondLst>
                                            <p:cond delay="0"/>
                                          </p:stCondLst>
                                        </p:cTn>
                                        <p:tgtEl>
                                          <p:spTgt spid="16"/>
                                        </p:tgtEl>
                                        <p:attrNameLst>
                                          <p:attrName>style.visibility</p:attrName>
                                        </p:attrNameLst>
                                      </p:cBhvr>
                                      <p:to>
                                        <p:strVal val="visible"/>
                                      </p:to>
                                    </p:set>
                                    <p:anim calcmode="lin" valueType="num">
                                      <p:cBhvr additive="base">
                                        <p:cTn id="54" dur="500" fill="hold"/>
                                        <p:tgtEl>
                                          <p:spTgt spid="16"/>
                                        </p:tgtEl>
                                        <p:attrNameLst>
                                          <p:attrName>ppt_x</p:attrName>
                                        </p:attrNameLst>
                                      </p:cBhvr>
                                      <p:tavLst>
                                        <p:tav tm="0">
                                          <p:val>
                                            <p:strVal val="0-#ppt_w/2"/>
                                          </p:val>
                                        </p:tav>
                                        <p:tav tm="100000">
                                          <p:val>
                                            <p:strVal val="#ppt_x"/>
                                          </p:val>
                                        </p:tav>
                                      </p:tavLst>
                                    </p:anim>
                                    <p:anim calcmode="lin" valueType="num">
                                      <p:cBhvr additive="base">
                                        <p:cTn id="55" dur="500" fill="hold"/>
                                        <p:tgtEl>
                                          <p:spTgt spid="16"/>
                                        </p:tgtEl>
                                        <p:attrNameLst>
                                          <p:attrName>ppt_y</p:attrName>
                                        </p:attrNameLst>
                                      </p:cBhvr>
                                      <p:tavLst>
                                        <p:tav tm="0">
                                          <p:val>
                                            <p:strVal val="#ppt_y"/>
                                          </p:val>
                                        </p:tav>
                                        <p:tav tm="100000">
                                          <p:val>
                                            <p:strVal val="#ppt_y"/>
                                          </p:val>
                                        </p:tav>
                                      </p:tavLst>
                                    </p:anim>
                                  </p:childTnLst>
                                </p:cTn>
                              </p:par>
                              <p:par>
                                <p:cTn id="56" presetID="2" presetClass="entr" presetSubtype="8" fill="hold" nodeType="withEffect">
                                  <p:stCondLst>
                                    <p:cond delay="0"/>
                                  </p:stCondLst>
                                  <p:childTnLst>
                                    <p:set>
                                      <p:cBhvr>
                                        <p:cTn id="57" dur="1" fill="hold">
                                          <p:stCondLst>
                                            <p:cond delay="0"/>
                                          </p:stCondLst>
                                        </p:cTn>
                                        <p:tgtEl>
                                          <p:spTgt spid="55"/>
                                        </p:tgtEl>
                                        <p:attrNameLst>
                                          <p:attrName>style.visibility</p:attrName>
                                        </p:attrNameLst>
                                      </p:cBhvr>
                                      <p:to>
                                        <p:strVal val="visible"/>
                                      </p:to>
                                    </p:set>
                                    <p:anim calcmode="lin" valueType="num">
                                      <p:cBhvr additive="base">
                                        <p:cTn id="58" dur="500" fill="hold"/>
                                        <p:tgtEl>
                                          <p:spTgt spid="55"/>
                                        </p:tgtEl>
                                        <p:attrNameLst>
                                          <p:attrName>ppt_x</p:attrName>
                                        </p:attrNameLst>
                                      </p:cBhvr>
                                      <p:tavLst>
                                        <p:tav tm="0">
                                          <p:val>
                                            <p:strVal val="0-#ppt_w/2"/>
                                          </p:val>
                                        </p:tav>
                                        <p:tav tm="100000">
                                          <p:val>
                                            <p:strVal val="#ppt_x"/>
                                          </p:val>
                                        </p:tav>
                                      </p:tavLst>
                                    </p:anim>
                                    <p:anim calcmode="lin" valueType="num">
                                      <p:cBhvr additive="base">
                                        <p:cTn id="59" dur="500" fill="hold"/>
                                        <p:tgtEl>
                                          <p:spTgt spid="55"/>
                                        </p:tgtEl>
                                        <p:attrNameLst>
                                          <p:attrName>ppt_y</p:attrName>
                                        </p:attrNameLst>
                                      </p:cBhvr>
                                      <p:tavLst>
                                        <p:tav tm="0">
                                          <p:val>
                                            <p:strVal val="#ppt_y"/>
                                          </p:val>
                                        </p:tav>
                                        <p:tav tm="100000">
                                          <p:val>
                                            <p:strVal val="#ppt_y"/>
                                          </p:val>
                                        </p:tav>
                                      </p:tavLst>
                                    </p:anim>
                                  </p:childTnLst>
                                </p:cTn>
                              </p:par>
                            </p:childTnLst>
                          </p:cTn>
                        </p:par>
                        <p:par>
                          <p:cTn id="60" fill="hold">
                            <p:stCondLst>
                              <p:cond delay="3800"/>
                            </p:stCondLst>
                            <p:childTnLst>
                              <p:par>
                                <p:cTn id="61" presetID="22" presetClass="entr" presetSubtype="8" fill="hold" nodeType="after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wipe(left)">
                                      <p:cBhvr>
                                        <p:cTn id="63" dur="500"/>
                                        <p:tgtEl>
                                          <p:spTgt spid="19"/>
                                        </p:tgtEl>
                                      </p:cBhvr>
                                    </p:animEffect>
                                  </p:childTnLst>
                                </p:cTn>
                              </p:par>
                              <p:par>
                                <p:cTn id="64" presetID="22" presetClass="entr" presetSubtype="8" fill="hold" nodeType="withEffect">
                                  <p:stCondLst>
                                    <p:cond delay="0"/>
                                  </p:stCondLst>
                                  <p:childTnLst>
                                    <p:set>
                                      <p:cBhvr>
                                        <p:cTn id="65" dur="1" fill="hold">
                                          <p:stCondLst>
                                            <p:cond delay="0"/>
                                          </p:stCondLst>
                                        </p:cTn>
                                        <p:tgtEl>
                                          <p:spTgt spid="23"/>
                                        </p:tgtEl>
                                        <p:attrNameLst>
                                          <p:attrName>style.visibility</p:attrName>
                                        </p:attrNameLst>
                                      </p:cBhvr>
                                      <p:to>
                                        <p:strVal val="visible"/>
                                      </p:to>
                                    </p:set>
                                    <p:animEffect transition="in" filter="wipe(left)">
                                      <p:cBhvr>
                                        <p:cTn id="66" dur="500"/>
                                        <p:tgtEl>
                                          <p:spTgt spid="23"/>
                                        </p:tgtEl>
                                      </p:cBhvr>
                                    </p:animEffect>
                                  </p:childTnLst>
                                </p:cTn>
                              </p:par>
                            </p:childTnLst>
                          </p:cTn>
                        </p:par>
                        <p:par>
                          <p:cTn id="67" fill="hold">
                            <p:stCondLst>
                              <p:cond delay="4300"/>
                            </p:stCondLst>
                            <p:childTnLst>
                              <p:par>
                                <p:cTn id="68" presetID="50" presetClass="entr" presetSubtype="0" decel="100000" fill="hold" grpId="0" nodeType="afterEffect">
                                  <p:stCondLst>
                                    <p:cond delay="0"/>
                                  </p:stCondLst>
                                  <p:iterate type="lt">
                                    <p:tmPct val="10000"/>
                                  </p:iterate>
                                  <p:childTnLst>
                                    <p:set>
                                      <p:cBhvr>
                                        <p:cTn id="69" dur="1" fill="hold">
                                          <p:stCondLst>
                                            <p:cond delay="0"/>
                                          </p:stCondLst>
                                        </p:cTn>
                                        <p:tgtEl>
                                          <p:spTgt spid="28"/>
                                        </p:tgtEl>
                                        <p:attrNameLst>
                                          <p:attrName>style.visibility</p:attrName>
                                        </p:attrNameLst>
                                      </p:cBhvr>
                                      <p:to>
                                        <p:strVal val="visible"/>
                                      </p:to>
                                    </p:set>
                                    <p:anim calcmode="lin" valueType="num">
                                      <p:cBhvr>
                                        <p:cTn id="70" dur="1000" fill="hold"/>
                                        <p:tgtEl>
                                          <p:spTgt spid="28"/>
                                        </p:tgtEl>
                                        <p:attrNameLst>
                                          <p:attrName>ppt_w</p:attrName>
                                        </p:attrNameLst>
                                      </p:cBhvr>
                                      <p:tavLst>
                                        <p:tav tm="0">
                                          <p:val>
                                            <p:strVal val="#ppt_w+.3"/>
                                          </p:val>
                                        </p:tav>
                                        <p:tav tm="100000">
                                          <p:val>
                                            <p:strVal val="#ppt_w"/>
                                          </p:val>
                                        </p:tav>
                                      </p:tavLst>
                                    </p:anim>
                                    <p:anim calcmode="lin" valueType="num">
                                      <p:cBhvr>
                                        <p:cTn id="71" dur="1000" fill="hold"/>
                                        <p:tgtEl>
                                          <p:spTgt spid="28"/>
                                        </p:tgtEl>
                                        <p:attrNameLst>
                                          <p:attrName>ppt_h</p:attrName>
                                        </p:attrNameLst>
                                      </p:cBhvr>
                                      <p:tavLst>
                                        <p:tav tm="0">
                                          <p:val>
                                            <p:strVal val="#ppt_h"/>
                                          </p:val>
                                        </p:tav>
                                        <p:tav tm="100000">
                                          <p:val>
                                            <p:strVal val="#ppt_h"/>
                                          </p:val>
                                        </p:tav>
                                      </p:tavLst>
                                    </p:anim>
                                    <p:animEffect transition="in" filter="fade">
                                      <p:cBhvr>
                                        <p:cTn id="72" dur="1000"/>
                                        <p:tgtEl>
                                          <p:spTgt spid="28"/>
                                        </p:tgtEl>
                                      </p:cBhvr>
                                    </p:animEffect>
                                  </p:childTnLst>
                                </p:cTn>
                              </p:par>
                              <p:par>
                                <p:cTn id="73" presetID="50" presetClass="entr" presetSubtype="0" decel="100000" fill="hold" grpId="0" nodeType="withEffect">
                                  <p:stCondLst>
                                    <p:cond delay="0"/>
                                  </p:stCondLst>
                                  <p:iterate type="lt">
                                    <p:tmPct val="10000"/>
                                  </p:iterate>
                                  <p:childTnLst>
                                    <p:set>
                                      <p:cBhvr>
                                        <p:cTn id="74" dur="1" fill="hold">
                                          <p:stCondLst>
                                            <p:cond delay="0"/>
                                          </p:stCondLst>
                                        </p:cTn>
                                        <p:tgtEl>
                                          <p:spTgt spid="64"/>
                                        </p:tgtEl>
                                        <p:attrNameLst>
                                          <p:attrName>style.visibility</p:attrName>
                                        </p:attrNameLst>
                                      </p:cBhvr>
                                      <p:to>
                                        <p:strVal val="visible"/>
                                      </p:to>
                                    </p:set>
                                    <p:anim calcmode="lin" valueType="num">
                                      <p:cBhvr>
                                        <p:cTn id="75" dur="1000" fill="hold"/>
                                        <p:tgtEl>
                                          <p:spTgt spid="64"/>
                                        </p:tgtEl>
                                        <p:attrNameLst>
                                          <p:attrName>ppt_w</p:attrName>
                                        </p:attrNameLst>
                                      </p:cBhvr>
                                      <p:tavLst>
                                        <p:tav tm="0">
                                          <p:val>
                                            <p:strVal val="#ppt_w+.3"/>
                                          </p:val>
                                        </p:tav>
                                        <p:tav tm="100000">
                                          <p:val>
                                            <p:strVal val="#ppt_w"/>
                                          </p:val>
                                        </p:tav>
                                      </p:tavLst>
                                    </p:anim>
                                    <p:anim calcmode="lin" valueType="num">
                                      <p:cBhvr>
                                        <p:cTn id="76" dur="1000" fill="hold"/>
                                        <p:tgtEl>
                                          <p:spTgt spid="64"/>
                                        </p:tgtEl>
                                        <p:attrNameLst>
                                          <p:attrName>ppt_h</p:attrName>
                                        </p:attrNameLst>
                                      </p:cBhvr>
                                      <p:tavLst>
                                        <p:tav tm="0">
                                          <p:val>
                                            <p:strVal val="#ppt_h"/>
                                          </p:val>
                                        </p:tav>
                                        <p:tav tm="100000">
                                          <p:val>
                                            <p:strVal val="#ppt_h"/>
                                          </p:val>
                                        </p:tav>
                                      </p:tavLst>
                                    </p:anim>
                                    <p:animEffect transition="in" filter="fade">
                                      <p:cBhvr>
                                        <p:cTn id="77" dur="1000"/>
                                        <p:tgtEl>
                                          <p:spTgt spid="64"/>
                                        </p:tgtEl>
                                      </p:cBhvr>
                                    </p:animEffect>
                                  </p:childTnLst>
                                </p:cTn>
                              </p:par>
                            </p:childTnLst>
                          </p:cTn>
                        </p:par>
                        <p:par>
                          <p:cTn id="78" fill="hold">
                            <p:stCondLst>
                              <p:cond delay="5399"/>
                            </p:stCondLst>
                            <p:childTnLst>
                              <p:par>
                                <p:cTn id="79" presetID="2" presetClass="entr" presetSubtype="8" fill="hold" nodeType="afterEffect">
                                  <p:stCondLst>
                                    <p:cond delay="0"/>
                                  </p:stCondLst>
                                  <p:childTnLst>
                                    <p:set>
                                      <p:cBhvr>
                                        <p:cTn id="80" dur="1" fill="hold">
                                          <p:stCondLst>
                                            <p:cond delay="0"/>
                                          </p:stCondLst>
                                        </p:cTn>
                                        <p:tgtEl>
                                          <p:spTgt spid="31"/>
                                        </p:tgtEl>
                                        <p:attrNameLst>
                                          <p:attrName>style.visibility</p:attrName>
                                        </p:attrNameLst>
                                      </p:cBhvr>
                                      <p:to>
                                        <p:strVal val="visible"/>
                                      </p:to>
                                    </p:set>
                                    <p:anim calcmode="lin" valueType="num">
                                      <p:cBhvr additive="base">
                                        <p:cTn id="81" dur="500" fill="hold"/>
                                        <p:tgtEl>
                                          <p:spTgt spid="31"/>
                                        </p:tgtEl>
                                        <p:attrNameLst>
                                          <p:attrName>ppt_x</p:attrName>
                                        </p:attrNameLst>
                                      </p:cBhvr>
                                      <p:tavLst>
                                        <p:tav tm="0">
                                          <p:val>
                                            <p:strVal val="0-#ppt_w/2"/>
                                          </p:val>
                                        </p:tav>
                                        <p:tav tm="100000">
                                          <p:val>
                                            <p:strVal val="#ppt_x"/>
                                          </p:val>
                                        </p:tav>
                                      </p:tavLst>
                                    </p:anim>
                                    <p:anim calcmode="lin" valueType="num">
                                      <p:cBhvr additive="base">
                                        <p:cTn id="82" dur="500" fill="hold"/>
                                        <p:tgtEl>
                                          <p:spTgt spid="31"/>
                                        </p:tgtEl>
                                        <p:attrNameLst>
                                          <p:attrName>ppt_y</p:attrName>
                                        </p:attrNameLst>
                                      </p:cBhvr>
                                      <p:tavLst>
                                        <p:tav tm="0">
                                          <p:val>
                                            <p:strVal val="#ppt_y"/>
                                          </p:val>
                                        </p:tav>
                                        <p:tav tm="100000">
                                          <p:val>
                                            <p:strVal val="#ppt_y"/>
                                          </p:val>
                                        </p:tav>
                                      </p:tavLst>
                                    </p:anim>
                                  </p:childTnLst>
                                </p:cTn>
                              </p:par>
                              <p:par>
                                <p:cTn id="83" presetID="2" presetClass="entr" presetSubtype="8" fill="hold" nodeType="withEffect">
                                  <p:stCondLst>
                                    <p:cond delay="0"/>
                                  </p:stCondLst>
                                  <p:childTnLst>
                                    <p:set>
                                      <p:cBhvr>
                                        <p:cTn id="84" dur="1" fill="hold">
                                          <p:stCondLst>
                                            <p:cond delay="0"/>
                                          </p:stCondLst>
                                        </p:cTn>
                                        <p:tgtEl>
                                          <p:spTgt spid="67"/>
                                        </p:tgtEl>
                                        <p:attrNameLst>
                                          <p:attrName>style.visibility</p:attrName>
                                        </p:attrNameLst>
                                      </p:cBhvr>
                                      <p:to>
                                        <p:strVal val="visible"/>
                                      </p:to>
                                    </p:set>
                                    <p:anim calcmode="lin" valueType="num">
                                      <p:cBhvr additive="base">
                                        <p:cTn id="85" dur="500" fill="hold"/>
                                        <p:tgtEl>
                                          <p:spTgt spid="67"/>
                                        </p:tgtEl>
                                        <p:attrNameLst>
                                          <p:attrName>ppt_x</p:attrName>
                                        </p:attrNameLst>
                                      </p:cBhvr>
                                      <p:tavLst>
                                        <p:tav tm="0">
                                          <p:val>
                                            <p:strVal val="0-#ppt_w/2"/>
                                          </p:val>
                                        </p:tav>
                                        <p:tav tm="100000">
                                          <p:val>
                                            <p:strVal val="#ppt_x"/>
                                          </p:val>
                                        </p:tav>
                                      </p:tavLst>
                                    </p:anim>
                                    <p:anim calcmode="lin" valueType="num">
                                      <p:cBhvr additive="base">
                                        <p:cTn id="86" dur="500" fill="hold"/>
                                        <p:tgtEl>
                                          <p:spTgt spid="67"/>
                                        </p:tgtEl>
                                        <p:attrNameLst>
                                          <p:attrName>ppt_y</p:attrName>
                                        </p:attrNameLst>
                                      </p:cBhvr>
                                      <p:tavLst>
                                        <p:tav tm="0">
                                          <p:val>
                                            <p:strVal val="#ppt_y"/>
                                          </p:val>
                                        </p:tav>
                                        <p:tav tm="100000">
                                          <p:val>
                                            <p:strVal val="#ppt_y"/>
                                          </p:val>
                                        </p:tav>
                                      </p:tavLst>
                                    </p:anim>
                                  </p:childTnLst>
                                </p:cTn>
                              </p:par>
                            </p:childTnLst>
                          </p:cTn>
                        </p:par>
                        <p:par>
                          <p:cTn id="87" fill="hold">
                            <p:stCondLst>
                              <p:cond delay="5899"/>
                            </p:stCondLst>
                            <p:childTnLst>
                              <p:par>
                                <p:cTn id="88" presetID="22" presetClass="entr" presetSubtype="8" fill="hold" nodeType="afterEffect">
                                  <p:stCondLst>
                                    <p:cond delay="0"/>
                                  </p:stCondLst>
                                  <p:childTnLst>
                                    <p:set>
                                      <p:cBhvr>
                                        <p:cTn id="89" dur="1" fill="hold">
                                          <p:stCondLst>
                                            <p:cond delay="0"/>
                                          </p:stCondLst>
                                        </p:cTn>
                                        <p:tgtEl>
                                          <p:spTgt spid="22"/>
                                        </p:tgtEl>
                                        <p:attrNameLst>
                                          <p:attrName>style.visibility</p:attrName>
                                        </p:attrNameLst>
                                      </p:cBhvr>
                                      <p:to>
                                        <p:strVal val="visible"/>
                                      </p:to>
                                    </p:set>
                                    <p:animEffect transition="in" filter="wipe(left)">
                                      <p:cBhvr>
                                        <p:cTn id="90" dur="500"/>
                                        <p:tgtEl>
                                          <p:spTgt spid="22"/>
                                        </p:tgtEl>
                                      </p:cBhvr>
                                    </p:animEffect>
                                  </p:childTnLst>
                                </p:cTn>
                              </p:par>
                              <p:par>
                                <p:cTn id="91" presetID="22" presetClass="entr" presetSubtype="8" fill="hold" nodeType="withEffect">
                                  <p:stCondLst>
                                    <p:cond delay="0"/>
                                  </p:stCondLst>
                                  <p:childTnLst>
                                    <p:set>
                                      <p:cBhvr>
                                        <p:cTn id="92" dur="1" fill="hold">
                                          <p:stCondLst>
                                            <p:cond delay="0"/>
                                          </p:stCondLst>
                                        </p:cTn>
                                        <p:tgtEl>
                                          <p:spTgt spid="20"/>
                                        </p:tgtEl>
                                        <p:attrNameLst>
                                          <p:attrName>style.visibility</p:attrName>
                                        </p:attrNameLst>
                                      </p:cBhvr>
                                      <p:to>
                                        <p:strVal val="visible"/>
                                      </p:to>
                                    </p:set>
                                    <p:animEffect transition="in" filter="wipe(left)">
                                      <p:cBhvr>
                                        <p:cTn id="93"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8" grpId="0"/>
      <p:bldP spid="52" grpId="0"/>
      <p:bldP spid="6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图文框 1"/>
          <p:cNvSpPr/>
          <p:nvPr/>
        </p:nvSpPr>
        <p:spPr>
          <a:xfrm rot="16200000">
            <a:off x="2383157" y="766615"/>
            <a:ext cx="3160177" cy="6294487"/>
          </a:xfrm>
          <a:prstGeom prst="frame">
            <a:avLst>
              <a:gd name="adj1" fmla="val 50000"/>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 name="矩形 2"/>
          <p:cNvSpPr/>
          <p:nvPr/>
        </p:nvSpPr>
        <p:spPr>
          <a:xfrm>
            <a:off x="1064526" y="2533738"/>
            <a:ext cx="2932839" cy="2747951"/>
          </a:xfrm>
          <a:prstGeom prst="rect">
            <a:avLst/>
          </a:prstGeom>
          <a:blipFill dpi="0" rotWithShape="1">
            <a:blip r:embed="rId1"/>
            <a:srcRect/>
            <a:stretch>
              <a:fillRect l="-36000" t="-2000" r="-5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blipFill>
                <a:blip r:embed="rId1"/>
                <a:stretch>
                  <a:fillRect l="-63000" t="-71000" r="-93000" b="-79000"/>
                </a:stretch>
              </a:blipFill>
            </a:endParaRPr>
          </a:p>
        </p:txBody>
      </p:sp>
      <p:sp>
        <p:nvSpPr>
          <p:cNvPr id="257" name="文本框 256"/>
          <p:cNvSpPr txBox="1"/>
          <p:nvPr/>
        </p:nvSpPr>
        <p:spPr>
          <a:xfrm>
            <a:off x="7315473" y="2475448"/>
            <a:ext cx="2191385" cy="645160"/>
          </a:xfrm>
          <a:prstGeom prst="rect">
            <a:avLst/>
          </a:prstGeom>
          <a:noFill/>
        </p:spPr>
        <p:txBody>
          <a:bodyPr wrap="square" rtlCol="0">
            <a:spAutoFit/>
          </a:bodyPr>
          <a:lstStyle/>
          <a:p>
            <a:r>
              <a:rPr lang="zh-CN" altLang="en-US" sz="3600" b="1" dirty="0" smtClean="0">
                <a:latin typeface="华文细黑" panose="02010600040101010101" pitchFamily="2" charset="-122"/>
                <a:ea typeface="华文细黑" panose="02010600040101010101" pitchFamily="2" charset="-122"/>
              </a:rPr>
              <a:t>项目总结</a:t>
            </a:r>
            <a:endParaRPr lang="zh-CN" altLang="en-US" sz="3600" b="1" dirty="0">
              <a:latin typeface="华文细黑" panose="02010600040101010101" pitchFamily="2" charset="-122"/>
              <a:ea typeface="华文细黑" panose="02010600040101010101" pitchFamily="2" charset="-122"/>
            </a:endParaRPr>
          </a:p>
        </p:txBody>
      </p:sp>
      <p:sp>
        <p:nvSpPr>
          <p:cNvPr id="258" name="矩形 257"/>
          <p:cNvSpPr/>
          <p:nvPr/>
        </p:nvSpPr>
        <p:spPr>
          <a:xfrm>
            <a:off x="7315474" y="3210000"/>
            <a:ext cx="4107270" cy="1322070"/>
          </a:xfrm>
          <a:prstGeom prst="rect">
            <a:avLst/>
          </a:prstGeom>
        </p:spPr>
        <p:txBody>
          <a:bodyPr wrap="square">
            <a:spAutoFit/>
          </a:bodyPr>
          <a:lstStyle/>
          <a:p>
            <a:r>
              <a:rPr lang="zh-CN" altLang="zh-CN" sz="1600" dirty="0"/>
              <a:t>该项目名称为图书管理系统，技术选型为前后端分离，前端基于Vue.js，后端基于Java语言开发，使用了SpringBoot和MyBatis框架提高开发效率和质量。主要面向图书馆管理员和读者在图书管理、图书借阅等需求。</a:t>
            </a:r>
            <a:endParaRPr lang="zh-CN" altLang="zh-CN" sz="1600" dirty="0"/>
          </a:p>
        </p:txBody>
      </p:sp>
      <p:sp>
        <p:nvSpPr>
          <p:cNvPr id="259" name="文本框 258"/>
          <p:cNvSpPr txBox="1"/>
          <p:nvPr/>
        </p:nvSpPr>
        <p:spPr>
          <a:xfrm>
            <a:off x="9457707" y="4901691"/>
            <a:ext cx="1924335" cy="400110"/>
          </a:xfrm>
          <a:prstGeom prst="rect">
            <a:avLst/>
          </a:prstGeom>
          <a:noFill/>
        </p:spPr>
        <p:txBody>
          <a:bodyPr wrap="square" rtlCol="0">
            <a:spAutoFit/>
          </a:bodyPr>
          <a:lstStyle/>
          <a:p>
            <a:r>
              <a:rPr lang="en-US" altLang="zh-CN" sz="2000" dirty="0">
                <a:latin typeface="华文细黑" panose="02010600040101010101" pitchFamily="2" charset="-122"/>
                <a:ea typeface="华文细黑" panose="02010600040101010101" pitchFamily="2" charset="-122"/>
              </a:rPr>
              <a:t>——The Writer </a:t>
            </a:r>
            <a:endParaRPr lang="zh-CN" altLang="en-US" sz="2000" dirty="0">
              <a:latin typeface="华文细黑" panose="02010600040101010101" pitchFamily="2" charset="-122"/>
              <a:ea typeface="华文细黑" panose="02010600040101010101" pitchFamily="2" charset="-122"/>
            </a:endParaRPr>
          </a:p>
        </p:txBody>
      </p:sp>
      <p:sp>
        <p:nvSpPr>
          <p:cNvPr id="4" name="矩形 3"/>
          <p:cNvSpPr/>
          <p:nvPr/>
        </p:nvSpPr>
        <p:spPr>
          <a:xfrm>
            <a:off x="4243353" y="2860548"/>
            <a:ext cx="2621149" cy="2306955"/>
          </a:xfrm>
          <a:prstGeom prst="rect">
            <a:avLst/>
          </a:prstGeom>
        </p:spPr>
        <p:txBody>
          <a:bodyPr wrap="square">
            <a:spAutoFit/>
          </a:bodyPr>
          <a:lstStyle/>
          <a:p>
            <a:r>
              <a:rPr lang="zh-CN" altLang="zh-CN" sz="1600" dirty="0">
                <a:solidFill>
                  <a:schemeClr val="bg1"/>
                </a:solidFill>
              </a:rPr>
              <a:t>实现对图书馆图书的分类管理、借阅管理、数量管理，对读者和图书馆管理员进行管理，站在纯手工解决这些问题存在的繁琐步骤和容错率，故设计了这个图书管理系统大大加强日常图书管理过程中的办事效率和数据管理。</a:t>
            </a:r>
            <a:endParaRPr lang="zh-CN" altLang="zh-CN" sz="1600" dirty="0">
              <a:solidFill>
                <a:schemeClr val="bg1"/>
              </a:solidFill>
            </a:endParaRPr>
          </a:p>
        </p:txBody>
      </p:sp>
      <p:sp>
        <p:nvSpPr>
          <p:cNvPr id="22" name="文本框 21"/>
          <p:cNvSpPr txBox="1"/>
          <p:nvPr/>
        </p:nvSpPr>
        <p:spPr>
          <a:xfrm>
            <a:off x="1423245" y="508418"/>
            <a:ext cx="2686035" cy="583565"/>
          </a:xfrm>
          <a:prstGeom prst="rect">
            <a:avLst/>
          </a:prstGeom>
          <a:noFill/>
        </p:spPr>
        <p:txBody>
          <a:bodyPr wrap="square" rtlCol="0">
            <a:spAutoFit/>
          </a:bodyPr>
          <a:lstStyle/>
          <a:p>
            <a:r>
              <a:rPr lang="zh-CN" altLang="en-US" sz="3200" dirty="0" smtClean="0">
                <a:latin typeface="方正兰亭粗黑简体" panose="02000000000000000000" pitchFamily="2" charset="-122"/>
                <a:ea typeface="方正兰亭粗黑简体" panose="02000000000000000000" pitchFamily="2" charset="-122"/>
              </a:rPr>
              <a:t>项目总结</a:t>
            </a:r>
            <a:endParaRPr lang="zh-CN" altLang="zh-CN" sz="3200" dirty="0">
              <a:latin typeface="方正兰亭粗黑简体" panose="02000000000000000000" pitchFamily="2" charset="-122"/>
              <a:ea typeface="方正兰亭粗黑简体" panose="02000000000000000000" pitchFamily="2" charset="-122"/>
            </a:endParaRPr>
          </a:p>
        </p:txBody>
      </p:sp>
      <p:grpSp>
        <p:nvGrpSpPr>
          <p:cNvPr id="23" name="组合 22"/>
          <p:cNvGrpSpPr/>
          <p:nvPr/>
        </p:nvGrpSpPr>
        <p:grpSpPr>
          <a:xfrm>
            <a:off x="310029" y="279122"/>
            <a:ext cx="1085080" cy="1124297"/>
            <a:chOff x="310029" y="279122"/>
            <a:chExt cx="1085080" cy="1124297"/>
          </a:xfrm>
        </p:grpSpPr>
        <p:pic>
          <p:nvPicPr>
            <p:cNvPr id="24" name="图片 2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25" name="文本框 24"/>
            <p:cNvSpPr txBox="1"/>
            <p:nvPr/>
          </p:nvSpPr>
          <p:spPr>
            <a:xfrm>
              <a:off x="338165" y="295423"/>
              <a:ext cx="832310" cy="1107996"/>
            </a:xfrm>
            <a:prstGeom prst="rect">
              <a:avLst/>
            </a:prstGeom>
            <a:noFill/>
          </p:spPr>
          <p:txBody>
            <a:bodyPr wrap="square" rtlCol="0">
              <a:spAutoFit/>
            </a:bodyPr>
            <a:lstStyle/>
            <a:p>
              <a:pPr algn="dist"/>
              <a:r>
                <a:rPr lang="en-US" altLang="zh-CN" sz="6600" b="1" dirty="0" smtClean="0">
                  <a:latin typeface="Impact" panose="020B0806030902050204" pitchFamily="34" charset="0"/>
                  <a:ea typeface="方正兰亭粗黑简体" panose="02000000000000000000" pitchFamily="2" charset="-122"/>
                </a:rPr>
                <a:t>4</a:t>
              </a:r>
              <a:endParaRPr lang="zh-CN" altLang="en-US" sz="6600" b="1" dirty="0">
                <a:latin typeface="Impact" panose="020B0806030902050204" pitchFamily="34" charset="0"/>
                <a:ea typeface="方正兰亭粗黑简体" panose="020000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图片 20"/>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1458106" y="1473997"/>
            <a:ext cx="4264264" cy="4090292"/>
          </a:xfrm>
          <a:prstGeom prst="rect">
            <a:avLst/>
          </a:prstGeom>
        </p:spPr>
      </p:pic>
      <p:sp>
        <p:nvSpPr>
          <p:cNvPr id="3" name="矩形 2"/>
          <p:cNvSpPr/>
          <p:nvPr/>
        </p:nvSpPr>
        <p:spPr>
          <a:xfrm>
            <a:off x="2109433" y="2516270"/>
            <a:ext cx="2623872" cy="1446550"/>
          </a:xfrm>
          <a:prstGeom prst="rect">
            <a:avLst/>
          </a:prstGeom>
          <a:effectLst>
            <a:outerShdw blurRad="50800" dist="38100" dir="8100000" algn="tr" rotWithShape="0">
              <a:prstClr val="black">
                <a:alpha val="40000"/>
              </a:prstClr>
            </a:outerShdw>
          </a:effectLst>
        </p:spPr>
        <p:txBody>
          <a:bodyPr wrap="square">
            <a:spAutoFit/>
          </a:bodyPr>
          <a:lstStyle/>
          <a:p>
            <a:pPr algn="dist">
              <a:spcAft>
                <a:spcPts val="0"/>
              </a:spcAft>
            </a:pPr>
            <a:r>
              <a:rPr lang="zh-CN" altLang="en-US" sz="88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目录</a:t>
            </a:r>
            <a:endParaRPr lang="zh-CN" altLang="zh-CN" sz="8800" kern="100" dirty="0">
              <a:latin typeface="方正兰亭粗黑简体" panose="02000000000000000000" pitchFamily="2" charset="-122"/>
              <a:ea typeface="方正兰亭粗黑简体" panose="02000000000000000000" pitchFamily="2" charset="-122"/>
              <a:cs typeface="Times New Roman" panose="02020603050405020304" pitchFamily="18" charset="0"/>
            </a:endParaRPr>
          </a:p>
        </p:txBody>
      </p:sp>
      <p:sp>
        <p:nvSpPr>
          <p:cNvPr id="4" name="文本框 3"/>
          <p:cNvSpPr txBox="1"/>
          <p:nvPr/>
        </p:nvSpPr>
        <p:spPr>
          <a:xfrm>
            <a:off x="2192933" y="3901931"/>
            <a:ext cx="2540372" cy="584775"/>
          </a:xfrm>
          <a:prstGeom prst="rect">
            <a:avLst/>
          </a:prstGeom>
          <a:noFill/>
          <a:effectLst>
            <a:outerShdw blurRad="50800" dist="38100" dir="8100000" algn="tr" rotWithShape="0">
              <a:prstClr val="black">
                <a:alpha val="40000"/>
              </a:prstClr>
            </a:outerShdw>
          </a:effectLst>
        </p:spPr>
        <p:txBody>
          <a:bodyPr wrap="square" rtlCol="0">
            <a:spAutoFit/>
          </a:bodyPr>
          <a:lstStyle/>
          <a:p>
            <a:pPr algn="dist"/>
            <a:r>
              <a:rPr lang="en-US" altLang="zh-CN" sz="3200" dirty="0" smtClean="0">
                <a:latin typeface="造字工房悦黑演示版常规体" pitchFamily="50" charset="-122"/>
                <a:ea typeface="造字工房悦黑演示版常规体" pitchFamily="50" charset="-122"/>
              </a:rPr>
              <a:t>CONTENTS</a:t>
            </a:r>
            <a:endParaRPr lang="zh-CN" altLang="en-US" sz="3200" dirty="0">
              <a:latin typeface="造字工房悦黑演示版常规体" pitchFamily="50" charset="-122"/>
              <a:ea typeface="造字工房悦黑演示版常规体" pitchFamily="50" charset="-122"/>
            </a:endParaRPr>
          </a:p>
        </p:txBody>
      </p:sp>
      <p:sp>
        <p:nvSpPr>
          <p:cNvPr id="5" name="圆角矩形 4"/>
          <p:cNvSpPr/>
          <p:nvPr/>
        </p:nvSpPr>
        <p:spPr>
          <a:xfrm>
            <a:off x="6457238" y="1804764"/>
            <a:ext cx="4260029" cy="674239"/>
          </a:xfrm>
          <a:prstGeom prst="roundRect">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a:off x="6586712" y="1831112"/>
            <a:ext cx="618555" cy="6068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7" name="文本框 6"/>
          <p:cNvSpPr txBox="1"/>
          <p:nvPr/>
        </p:nvSpPr>
        <p:spPr>
          <a:xfrm>
            <a:off x="6658106" y="1827893"/>
            <a:ext cx="508077" cy="646331"/>
          </a:xfrm>
          <a:prstGeom prst="rect">
            <a:avLst/>
          </a:prstGeom>
          <a:noFill/>
        </p:spPr>
        <p:txBody>
          <a:bodyPr wrap="square" rtlCol="0">
            <a:spAutoFit/>
          </a:bodyPr>
          <a:lstStyle/>
          <a:p>
            <a:r>
              <a:rPr lang="en-US" altLang="zh-CN" sz="3600" dirty="0" smtClean="0">
                <a:latin typeface="方正兰亭粗黑简体" panose="02000000000000000000" pitchFamily="2" charset="-122"/>
                <a:ea typeface="方正兰亭粗黑简体" panose="02000000000000000000" pitchFamily="2" charset="-122"/>
              </a:rPr>
              <a:t>1</a:t>
            </a:r>
            <a:endParaRPr lang="zh-CN" altLang="en-US" sz="3600" dirty="0">
              <a:latin typeface="方正兰亭粗黑简体" panose="02000000000000000000" pitchFamily="2" charset="-122"/>
              <a:ea typeface="方正兰亭粗黑简体" panose="02000000000000000000" pitchFamily="2" charset="-122"/>
            </a:endParaRPr>
          </a:p>
        </p:txBody>
      </p:sp>
      <p:sp>
        <p:nvSpPr>
          <p:cNvPr id="8" name="文本框 7"/>
          <p:cNvSpPr txBox="1"/>
          <p:nvPr/>
        </p:nvSpPr>
        <p:spPr>
          <a:xfrm>
            <a:off x="7343117" y="1865993"/>
            <a:ext cx="3217820" cy="583565"/>
          </a:xfrm>
          <a:prstGeom prst="rect">
            <a:avLst/>
          </a:prstGeom>
          <a:noFill/>
        </p:spPr>
        <p:txBody>
          <a:bodyPr wrap="square" rtlCol="0">
            <a:spAutoFit/>
          </a:bodyPr>
          <a:lstStyle/>
          <a:p>
            <a:pPr algn="dist"/>
            <a:r>
              <a:rPr lang="zh-CN" altLang="zh-CN" sz="3200" dirty="0">
                <a:latin typeface="方正兰亭粗黑简体" panose="02000000000000000000" pitchFamily="2" charset="-122"/>
                <a:ea typeface="方正兰亭粗黑简体" panose="02000000000000000000" pitchFamily="2" charset="-122"/>
              </a:rPr>
              <a:t>项目</a:t>
            </a:r>
            <a:r>
              <a:rPr lang="zh-CN" altLang="zh-CN" sz="3200" dirty="0">
                <a:latin typeface="方正兰亭粗黑简体" panose="02000000000000000000" pitchFamily="2" charset="-122"/>
                <a:ea typeface="方正兰亭粗黑简体" panose="02000000000000000000" pitchFamily="2" charset="-122"/>
              </a:rPr>
              <a:t>开发环境</a:t>
            </a:r>
            <a:endParaRPr lang="zh-CN" altLang="zh-CN" sz="3200" dirty="0">
              <a:latin typeface="方正兰亭粗黑简体" panose="02000000000000000000" pitchFamily="2" charset="-122"/>
              <a:ea typeface="方正兰亭粗黑简体" panose="02000000000000000000" pitchFamily="2" charset="-122"/>
            </a:endParaRPr>
          </a:p>
        </p:txBody>
      </p:sp>
      <p:sp>
        <p:nvSpPr>
          <p:cNvPr id="9" name="圆角矩形 8"/>
          <p:cNvSpPr/>
          <p:nvPr/>
        </p:nvSpPr>
        <p:spPr>
          <a:xfrm>
            <a:off x="6457238" y="2763663"/>
            <a:ext cx="4260029" cy="674239"/>
          </a:xfrm>
          <a:prstGeom prst="roundRect">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6586712" y="2790011"/>
            <a:ext cx="618555" cy="6068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文本框 10"/>
          <p:cNvSpPr txBox="1"/>
          <p:nvPr/>
        </p:nvSpPr>
        <p:spPr>
          <a:xfrm>
            <a:off x="6658106" y="2786792"/>
            <a:ext cx="508077" cy="646331"/>
          </a:xfrm>
          <a:prstGeom prst="rect">
            <a:avLst/>
          </a:prstGeom>
          <a:noFill/>
        </p:spPr>
        <p:txBody>
          <a:bodyPr wrap="square" rtlCol="0">
            <a:spAutoFit/>
          </a:bodyPr>
          <a:lstStyle/>
          <a:p>
            <a:r>
              <a:rPr lang="en-US" altLang="zh-CN" sz="3600" dirty="0" smtClean="0">
                <a:latin typeface="方正兰亭粗黑简体" panose="02000000000000000000" pitchFamily="2" charset="-122"/>
                <a:ea typeface="方正兰亭粗黑简体" panose="02000000000000000000" pitchFamily="2" charset="-122"/>
              </a:rPr>
              <a:t>2</a:t>
            </a:r>
            <a:endParaRPr lang="zh-CN" altLang="en-US" sz="3600" dirty="0">
              <a:latin typeface="方正兰亭粗黑简体" panose="02000000000000000000" pitchFamily="2" charset="-122"/>
              <a:ea typeface="方正兰亭粗黑简体" panose="02000000000000000000" pitchFamily="2" charset="-122"/>
            </a:endParaRPr>
          </a:p>
        </p:txBody>
      </p:sp>
      <p:sp>
        <p:nvSpPr>
          <p:cNvPr id="12" name="文本框 11"/>
          <p:cNvSpPr txBox="1"/>
          <p:nvPr/>
        </p:nvSpPr>
        <p:spPr>
          <a:xfrm>
            <a:off x="7343117" y="2824892"/>
            <a:ext cx="3217820" cy="583565"/>
          </a:xfrm>
          <a:prstGeom prst="rect">
            <a:avLst/>
          </a:prstGeom>
          <a:noFill/>
        </p:spPr>
        <p:txBody>
          <a:bodyPr wrap="square" rtlCol="0">
            <a:spAutoFit/>
          </a:bodyPr>
          <a:lstStyle/>
          <a:p>
            <a:pPr algn="dist"/>
            <a:r>
              <a:rPr lang="zh-CN" altLang="en-US" sz="3200" dirty="0">
                <a:latin typeface="方正兰亭粗黑简体" panose="02000000000000000000" pitchFamily="2" charset="-122"/>
                <a:ea typeface="方正兰亭粗黑简体" panose="02000000000000000000" pitchFamily="2" charset="-122"/>
              </a:rPr>
              <a:t>项目</a:t>
            </a:r>
            <a:r>
              <a:rPr lang="zh-CN" altLang="en-US" sz="3200" dirty="0">
                <a:latin typeface="方正兰亭粗黑简体" panose="02000000000000000000" pitchFamily="2" charset="-122"/>
                <a:ea typeface="方正兰亭粗黑简体" panose="02000000000000000000" pitchFamily="2" charset="-122"/>
              </a:rPr>
              <a:t>实现功能</a:t>
            </a:r>
            <a:endParaRPr lang="zh-CN" altLang="en-US" sz="3200" dirty="0">
              <a:latin typeface="方正兰亭粗黑简体" panose="02000000000000000000" pitchFamily="2" charset="-122"/>
              <a:ea typeface="方正兰亭粗黑简体" panose="02000000000000000000" pitchFamily="2" charset="-122"/>
            </a:endParaRPr>
          </a:p>
        </p:txBody>
      </p:sp>
      <p:sp>
        <p:nvSpPr>
          <p:cNvPr id="13" name="圆角矩形 12"/>
          <p:cNvSpPr/>
          <p:nvPr/>
        </p:nvSpPr>
        <p:spPr>
          <a:xfrm>
            <a:off x="6460216" y="3735343"/>
            <a:ext cx="4260029" cy="674239"/>
          </a:xfrm>
          <a:prstGeom prst="roundRect">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6589690" y="3761691"/>
            <a:ext cx="618555" cy="6068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5" name="文本框 14"/>
          <p:cNvSpPr txBox="1"/>
          <p:nvPr/>
        </p:nvSpPr>
        <p:spPr>
          <a:xfrm>
            <a:off x="6661084" y="3758472"/>
            <a:ext cx="508077" cy="646331"/>
          </a:xfrm>
          <a:prstGeom prst="rect">
            <a:avLst/>
          </a:prstGeom>
          <a:noFill/>
        </p:spPr>
        <p:txBody>
          <a:bodyPr wrap="square" rtlCol="0">
            <a:spAutoFit/>
          </a:bodyPr>
          <a:lstStyle/>
          <a:p>
            <a:r>
              <a:rPr lang="en-US" altLang="zh-CN" sz="3600" dirty="0" smtClean="0">
                <a:latin typeface="方正兰亭粗黑简体" panose="02000000000000000000" pitchFamily="2" charset="-122"/>
                <a:ea typeface="方正兰亭粗黑简体" panose="02000000000000000000" pitchFamily="2" charset="-122"/>
              </a:rPr>
              <a:t>3</a:t>
            </a:r>
            <a:endParaRPr lang="zh-CN" altLang="en-US" sz="3600" dirty="0">
              <a:latin typeface="方正兰亭粗黑简体" panose="02000000000000000000" pitchFamily="2" charset="-122"/>
              <a:ea typeface="方正兰亭粗黑简体" panose="02000000000000000000" pitchFamily="2" charset="-122"/>
            </a:endParaRPr>
          </a:p>
        </p:txBody>
      </p:sp>
      <p:sp>
        <p:nvSpPr>
          <p:cNvPr id="16" name="文本框 15"/>
          <p:cNvSpPr txBox="1"/>
          <p:nvPr/>
        </p:nvSpPr>
        <p:spPr>
          <a:xfrm>
            <a:off x="7346095" y="3796572"/>
            <a:ext cx="3217820" cy="583565"/>
          </a:xfrm>
          <a:prstGeom prst="rect">
            <a:avLst/>
          </a:prstGeom>
          <a:noFill/>
        </p:spPr>
        <p:txBody>
          <a:bodyPr wrap="square" rtlCol="0">
            <a:spAutoFit/>
          </a:bodyPr>
          <a:lstStyle/>
          <a:p>
            <a:pPr algn="dist"/>
            <a:r>
              <a:rPr lang="zh-CN" altLang="zh-CN" sz="3200" dirty="0">
                <a:latin typeface="方正兰亭粗黑简体" panose="02000000000000000000" pitchFamily="2" charset="-122"/>
                <a:ea typeface="方正兰亭粗黑简体" panose="02000000000000000000" pitchFamily="2" charset="-122"/>
              </a:rPr>
              <a:t>系统功能</a:t>
            </a:r>
            <a:r>
              <a:rPr lang="zh-CN" altLang="zh-CN" sz="3200" dirty="0">
                <a:latin typeface="方正兰亭粗黑简体" panose="02000000000000000000" pitchFamily="2" charset="-122"/>
                <a:ea typeface="方正兰亭粗黑简体" panose="02000000000000000000" pitchFamily="2" charset="-122"/>
              </a:rPr>
              <a:t>演示</a:t>
            </a:r>
            <a:endParaRPr lang="zh-CN" altLang="zh-CN" sz="3200" dirty="0">
              <a:latin typeface="方正兰亭粗黑简体" panose="02000000000000000000" pitchFamily="2" charset="-122"/>
              <a:ea typeface="方正兰亭粗黑简体" panose="02000000000000000000" pitchFamily="2" charset="-122"/>
            </a:endParaRPr>
          </a:p>
        </p:txBody>
      </p:sp>
      <p:sp>
        <p:nvSpPr>
          <p:cNvPr id="17" name="圆角矩形 16"/>
          <p:cNvSpPr/>
          <p:nvPr/>
        </p:nvSpPr>
        <p:spPr>
          <a:xfrm>
            <a:off x="6460216" y="4694242"/>
            <a:ext cx="4260029" cy="674239"/>
          </a:xfrm>
          <a:prstGeom prst="roundRect">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6589690" y="4720590"/>
            <a:ext cx="618555" cy="60681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9" name="文本框 18"/>
          <p:cNvSpPr txBox="1"/>
          <p:nvPr/>
        </p:nvSpPr>
        <p:spPr>
          <a:xfrm>
            <a:off x="6661084" y="4717371"/>
            <a:ext cx="508077" cy="646331"/>
          </a:xfrm>
          <a:prstGeom prst="rect">
            <a:avLst/>
          </a:prstGeom>
          <a:noFill/>
        </p:spPr>
        <p:txBody>
          <a:bodyPr wrap="square" rtlCol="0">
            <a:spAutoFit/>
          </a:bodyPr>
          <a:lstStyle/>
          <a:p>
            <a:r>
              <a:rPr lang="en-US" altLang="zh-CN" sz="3600" dirty="0" smtClean="0">
                <a:latin typeface="方正兰亭粗黑简体" panose="02000000000000000000" pitchFamily="2" charset="-122"/>
                <a:ea typeface="方正兰亭粗黑简体" panose="02000000000000000000" pitchFamily="2" charset="-122"/>
              </a:rPr>
              <a:t>4</a:t>
            </a:r>
            <a:endParaRPr lang="zh-CN" altLang="en-US" sz="3600" dirty="0">
              <a:latin typeface="方正兰亭粗黑简体" panose="02000000000000000000" pitchFamily="2" charset="-122"/>
              <a:ea typeface="方正兰亭粗黑简体" panose="02000000000000000000" pitchFamily="2" charset="-122"/>
            </a:endParaRPr>
          </a:p>
        </p:txBody>
      </p:sp>
      <p:sp>
        <p:nvSpPr>
          <p:cNvPr id="20" name="文本框 19"/>
          <p:cNvSpPr txBox="1"/>
          <p:nvPr/>
        </p:nvSpPr>
        <p:spPr>
          <a:xfrm>
            <a:off x="7346095" y="4755471"/>
            <a:ext cx="3217820" cy="583565"/>
          </a:xfrm>
          <a:prstGeom prst="rect">
            <a:avLst/>
          </a:prstGeom>
          <a:noFill/>
        </p:spPr>
        <p:txBody>
          <a:bodyPr wrap="square" rtlCol="0">
            <a:spAutoFit/>
          </a:bodyPr>
          <a:lstStyle/>
          <a:p>
            <a:pPr algn="dist"/>
            <a:r>
              <a:rPr lang="zh-CN" altLang="en-US" sz="3200" dirty="0" smtClean="0">
                <a:latin typeface="方正兰亭粗黑简体" panose="02000000000000000000" pitchFamily="2" charset="-122"/>
                <a:ea typeface="方正兰亭粗黑简体" panose="02000000000000000000" pitchFamily="2" charset="-122"/>
              </a:rPr>
              <a:t>项目归纳总结</a:t>
            </a:r>
            <a:endParaRPr lang="zh-CN" altLang="en-US" sz="3200" dirty="0">
              <a:latin typeface="方正兰亭粗黑简体" panose="02000000000000000000" pitchFamily="2" charset="-122"/>
              <a:ea typeface="方正兰亭粗黑简体" panose="02000000000000000000" pitchFamily="2" charset="-122"/>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a:blip r:embed="rId1" cstate="print">
            <a:extLst>
              <a:ext uri="{28A0092B-C50C-407E-A947-70E740481C1C}">
                <a14:useLocalDpi xmlns:a14="http://schemas.microsoft.com/office/drawing/2010/main" val="0"/>
              </a:ext>
            </a:extLst>
          </a:blip>
          <a:srcRect l="9596" t="34166" r="7349"/>
          <a:stretch>
            <a:fillRect/>
          </a:stretch>
        </p:blipFill>
        <p:spPr>
          <a:xfrm>
            <a:off x="0" y="0"/>
            <a:ext cx="12192000" cy="6725265"/>
          </a:xfrm>
          <a:custGeom>
            <a:avLst/>
            <a:gdLst>
              <a:gd name="connsiteX0" fmla="*/ 0 w 12192000"/>
              <a:gd name="connsiteY0" fmla="*/ 0 h 6725265"/>
              <a:gd name="connsiteX1" fmla="*/ 12192000 w 12192000"/>
              <a:gd name="connsiteY1" fmla="*/ 0 h 6725265"/>
              <a:gd name="connsiteX2" fmla="*/ 12192000 w 12192000"/>
              <a:gd name="connsiteY2" fmla="*/ 6725265 h 6725265"/>
              <a:gd name="connsiteX3" fmla="*/ 0 w 12192000"/>
              <a:gd name="connsiteY3" fmla="*/ 6725265 h 6725265"/>
              <a:gd name="connsiteX4" fmla="*/ 0 w 12192000"/>
              <a:gd name="connsiteY4" fmla="*/ 0 h 67252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6725265">
                <a:moveTo>
                  <a:pt x="0" y="0"/>
                </a:moveTo>
                <a:lnTo>
                  <a:pt x="12192000" y="0"/>
                </a:lnTo>
                <a:lnTo>
                  <a:pt x="12192000" y="6725265"/>
                </a:lnTo>
                <a:lnTo>
                  <a:pt x="0" y="6725265"/>
                </a:lnTo>
                <a:lnTo>
                  <a:pt x="0" y="0"/>
                </a:lnTo>
                <a:close/>
              </a:path>
            </a:pathLst>
          </a:custGeom>
        </p:spPr>
      </p:pic>
      <p:pic>
        <p:nvPicPr>
          <p:cNvPr id="6" name="图片 5"/>
          <p:cNvPicPr>
            <a:picLocks noChangeAspect="1"/>
          </p:cNvPicPr>
          <p:nvPr/>
        </p:nvPicPr>
        <p:blipFill>
          <a:blip r:embed="rId1" cstate="print">
            <a:extLst>
              <a:ext uri="{28A0092B-C50C-407E-A947-70E740481C1C}">
                <a14:useLocalDpi xmlns:a14="http://schemas.microsoft.com/office/drawing/2010/main" val="0"/>
              </a:ext>
            </a:extLst>
          </a:blip>
          <a:srcRect l="9596" t="100000" r="7349" b="-1299"/>
          <a:stretch>
            <a:fillRect/>
          </a:stretch>
        </p:blipFill>
        <p:spPr>
          <a:xfrm>
            <a:off x="0" y="6725265"/>
            <a:ext cx="12192000" cy="132735"/>
          </a:xfrm>
          <a:custGeom>
            <a:avLst/>
            <a:gdLst>
              <a:gd name="connsiteX0" fmla="*/ 0 w 12192000"/>
              <a:gd name="connsiteY0" fmla="*/ 0 h 132735"/>
              <a:gd name="connsiteX1" fmla="*/ 12192000 w 12192000"/>
              <a:gd name="connsiteY1" fmla="*/ 0 h 132735"/>
              <a:gd name="connsiteX2" fmla="*/ 12192000 w 12192000"/>
              <a:gd name="connsiteY2" fmla="*/ 132735 h 132735"/>
              <a:gd name="connsiteX3" fmla="*/ 0 w 12192000"/>
              <a:gd name="connsiteY3" fmla="*/ 132735 h 132735"/>
              <a:gd name="connsiteX4" fmla="*/ 0 w 12192000"/>
              <a:gd name="connsiteY4" fmla="*/ 0 h 132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92000" h="132735">
                <a:moveTo>
                  <a:pt x="0" y="0"/>
                </a:moveTo>
                <a:lnTo>
                  <a:pt x="12192000" y="0"/>
                </a:lnTo>
                <a:lnTo>
                  <a:pt x="12192000" y="132735"/>
                </a:lnTo>
                <a:lnTo>
                  <a:pt x="0" y="132735"/>
                </a:lnTo>
                <a:lnTo>
                  <a:pt x="0" y="0"/>
                </a:lnTo>
                <a:close/>
              </a:path>
            </a:pathLst>
          </a:custGeom>
        </p:spPr>
      </p:pic>
      <p:sp>
        <p:nvSpPr>
          <p:cNvPr id="22" name="文本框 21"/>
          <p:cNvSpPr txBox="1"/>
          <p:nvPr/>
        </p:nvSpPr>
        <p:spPr>
          <a:xfrm>
            <a:off x="4971524" y="1837279"/>
            <a:ext cx="2114751" cy="1107996"/>
          </a:xfrm>
          <a:prstGeom prst="rect">
            <a:avLst/>
          </a:prstGeom>
          <a:noFill/>
        </p:spPr>
        <p:txBody>
          <a:bodyPr wrap="square" rtlCol="0">
            <a:spAutoFit/>
          </a:bodyPr>
          <a:lstStyle/>
          <a:p>
            <a:pPr algn="dist"/>
            <a:r>
              <a:rPr lang="zh-CN" altLang="en-US" sz="6600" dirty="0">
                <a:latin typeface="方正兰亭粗黑简体" panose="02000000000000000000" pitchFamily="2" charset="-122"/>
                <a:ea typeface="方正兰亭粗黑简体" panose="02000000000000000000" pitchFamily="2" charset="-122"/>
              </a:rPr>
              <a:t>致谢</a:t>
            </a:r>
            <a:endParaRPr lang="zh-CN" altLang="en-US" sz="6600" dirty="0">
              <a:latin typeface="方正兰亭粗黑简体" panose="02000000000000000000" pitchFamily="2" charset="-122"/>
              <a:ea typeface="方正兰亭粗黑简体" panose="02000000000000000000" pitchFamily="2" charset="-122"/>
            </a:endParaRPr>
          </a:p>
        </p:txBody>
      </p:sp>
      <p:sp>
        <p:nvSpPr>
          <p:cNvPr id="23" name="文本框 22"/>
          <p:cNvSpPr txBox="1"/>
          <p:nvPr/>
        </p:nvSpPr>
        <p:spPr>
          <a:xfrm>
            <a:off x="2766125" y="2945275"/>
            <a:ext cx="6701429" cy="1383665"/>
          </a:xfrm>
          <a:prstGeom prst="rect">
            <a:avLst/>
          </a:prstGeom>
          <a:noFill/>
        </p:spPr>
        <p:txBody>
          <a:bodyPr wrap="square" rtlCol="0">
            <a:spAutoFit/>
          </a:bodyPr>
          <a:lstStyle/>
          <a:p>
            <a:pPr algn="ctr">
              <a:lnSpc>
                <a:spcPct val="150000"/>
              </a:lnSpc>
            </a:pPr>
            <a:r>
              <a:rPr lang="zh-CN" altLang="en-US" sz="2800" dirty="0">
                <a:latin typeface="方正兰亭粗黑简体" panose="02000000000000000000" pitchFamily="2" charset="-122"/>
                <a:ea typeface="方正兰亭粗黑简体" panose="02000000000000000000" pitchFamily="2" charset="-122"/>
              </a:rPr>
              <a:t>感谢聆听</a:t>
            </a:r>
            <a:endParaRPr lang="en-US" altLang="zh-CN" sz="2400" dirty="0">
              <a:latin typeface="方正兰亭粗黑简体" panose="02000000000000000000" pitchFamily="2" charset="-122"/>
              <a:ea typeface="方正兰亭粗黑简体" panose="02000000000000000000" pitchFamily="2" charset="-122"/>
            </a:endParaRPr>
          </a:p>
          <a:p>
            <a:pPr algn="ctr">
              <a:lnSpc>
                <a:spcPct val="150000"/>
              </a:lnSpc>
            </a:pPr>
            <a:r>
              <a:rPr lang="zh-CN" altLang="en-US" sz="2800" dirty="0">
                <a:latin typeface="方正兰亭粗黑简体" panose="02000000000000000000" pitchFamily="2" charset="-122"/>
                <a:ea typeface="方正兰亭粗黑简体" panose="02000000000000000000" pitchFamily="2" charset="-122"/>
              </a:rPr>
              <a:t>请老师同学批评指正！</a:t>
            </a:r>
            <a:endParaRPr lang="zh-CN" altLang="en-US" sz="2800" dirty="0">
              <a:latin typeface="方正兰亭粗黑简体" panose="02000000000000000000" pitchFamily="2" charset="-122"/>
              <a:ea typeface="方正兰亭粗黑简体" panose="02000000000000000000" pitchFamily="2"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939778" y="1448740"/>
            <a:ext cx="2430428" cy="2331272"/>
          </a:xfrm>
          <a:prstGeom prst="rect">
            <a:avLst/>
          </a:prstGeom>
        </p:spPr>
      </p:pic>
      <p:sp>
        <p:nvSpPr>
          <p:cNvPr id="4" name="文本框 3"/>
          <p:cNvSpPr txBox="1"/>
          <p:nvPr/>
        </p:nvSpPr>
        <p:spPr>
          <a:xfrm>
            <a:off x="4123107" y="3698205"/>
            <a:ext cx="3908715" cy="829945"/>
          </a:xfrm>
          <a:prstGeom prst="rect">
            <a:avLst/>
          </a:prstGeom>
          <a:noFill/>
        </p:spPr>
        <p:txBody>
          <a:bodyPr wrap="square" rtlCol="0">
            <a:spAutoFit/>
          </a:bodyPr>
          <a:lstStyle/>
          <a:p>
            <a:pPr algn="dist"/>
            <a:r>
              <a:rPr lang="zh-CN" altLang="zh-CN" sz="4800" dirty="0">
                <a:latin typeface="方正兰亭粗黑简体" panose="02000000000000000000" pitchFamily="2" charset="-122"/>
                <a:ea typeface="方正兰亭粗黑简体" panose="02000000000000000000" pitchFamily="2" charset="-122"/>
              </a:rPr>
              <a:t>项目</a:t>
            </a:r>
            <a:r>
              <a:rPr lang="zh-CN" altLang="zh-CN" sz="4800" dirty="0">
                <a:latin typeface="方正兰亭粗黑简体" panose="02000000000000000000" pitchFamily="2" charset="-122"/>
                <a:ea typeface="方正兰亭粗黑简体" panose="02000000000000000000" pitchFamily="2" charset="-122"/>
              </a:rPr>
              <a:t>开发环境</a:t>
            </a:r>
            <a:endParaRPr lang="zh-CN" altLang="zh-CN" sz="4800" dirty="0">
              <a:latin typeface="方正兰亭粗黑简体" panose="02000000000000000000" pitchFamily="2" charset="-122"/>
              <a:ea typeface="方正兰亭粗黑简体" panose="02000000000000000000" pitchFamily="2" charset="-122"/>
            </a:endParaRPr>
          </a:p>
        </p:txBody>
      </p:sp>
      <p:sp>
        <p:nvSpPr>
          <p:cNvPr id="5" name="文本框 4"/>
          <p:cNvSpPr txBox="1"/>
          <p:nvPr/>
        </p:nvSpPr>
        <p:spPr>
          <a:xfrm>
            <a:off x="4213225" y="4527550"/>
            <a:ext cx="1995170" cy="695325"/>
          </a:xfrm>
          <a:prstGeom prst="rect">
            <a:avLst/>
          </a:prstGeom>
          <a:noFill/>
        </p:spPr>
        <p:txBody>
          <a:bodyPr wrap="square" rtlCol="0">
            <a:noAutofit/>
          </a:bodyPr>
          <a:lstStyle/>
          <a:p>
            <a:pPr marL="285750" indent="-285750">
              <a:buFont typeface="Wingdings" panose="05000000000000000000" pitchFamily="2" charset="2"/>
              <a:buChar char="n"/>
            </a:pPr>
            <a:r>
              <a:rPr lang="en-US" altLang="zh-CN" dirty="0" smtClean="0">
                <a:effectLst>
                  <a:outerShdw blurRad="60007" dist="310007" dir="7680000" sy="30000" kx="1300200" algn="ctr" rotWithShape="0">
                    <a:prstClr val="black">
                      <a:alpha val="32000"/>
                    </a:prstClr>
                  </a:outerShdw>
                </a:effectLst>
                <a:latin typeface="宋体" panose="02010600030101010101" pitchFamily="2" charset="-122"/>
                <a:ea typeface="宋体" panose="02010600030101010101" pitchFamily="2" charset="-122"/>
              </a:rPr>
              <a:t>Springboot</a:t>
            </a:r>
            <a:r>
              <a:rPr lang="zh-CN" altLang="en-US" dirty="0" smtClean="0">
                <a:effectLst>
                  <a:outerShdw blurRad="60007" dist="310007" dir="7680000" sy="30000" kx="1300200" algn="ctr" rotWithShape="0">
                    <a:prstClr val="black">
                      <a:alpha val="32000"/>
                    </a:prstClr>
                  </a:outerShdw>
                </a:effectLst>
                <a:latin typeface="宋体" panose="02010600030101010101" pitchFamily="2" charset="-122"/>
                <a:ea typeface="宋体" panose="02010600030101010101" pitchFamily="2" charset="-122"/>
              </a:rPr>
              <a:t>           </a:t>
            </a:r>
            <a:endParaRPr lang="zh-CN" altLang="en-US" dirty="0">
              <a:effectLst>
                <a:outerShdw blurRad="60007" dist="310007" dir="7680000" sy="30000" kx="1300200" algn="ctr" rotWithShape="0">
                  <a:prstClr val="black">
                    <a:alpha val="32000"/>
                  </a:prstClr>
                </a:outerShdw>
              </a:effectLst>
              <a:latin typeface="宋体" panose="02010600030101010101" pitchFamily="2" charset="-122"/>
              <a:ea typeface="宋体" panose="02010600030101010101" pitchFamily="2" charset="-122"/>
            </a:endParaRPr>
          </a:p>
        </p:txBody>
      </p:sp>
      <p:sp>
        <p:nvSpPr>
          <p:cNvPr id="6" name="文本框 5"/>
          <p:cNvSpPr txBox="1"/>
          <p:nvPr/>
        </p:nvSpPr>
        <p:spPr>
          <a:xfrm>
            <a:off x="5049974" y="1564021"/>
            <a:ext cx="1833848" cy="2215991"/>
          </a:xfrm>
          <a:prstGeom prst="rect">
            <a:avLst/>
          </a:prstGeom>
          <a:noFill/>
        </p:spPr>
        <p:txBody>
          <a:bodyPr wrap="square" rtlCol="0">
            <a:spAutoFit/>
          </a:bodyPr>
          <a:lstStyle/>
          <a:p>
            <a:pPr algn="dist"/>
            <a:r>
              <a:rPr lang="en-US" altLang="zh-CN" sz="13800" b="1" dirty="0" smtClean="0">
                <a:latin typeface="Impact" panose="020B0806030902050204" pitchFamily="34" charset="0"/>
                <a:ea typeface="方正兰亭粗黑简体" panose="02000000000000000000" pitchFamily="2" charset="-122"/>
              </a:rPr>
              <a:t>1</a:t>
            </a:r>
            <a:endParaRPr lang="zh-CN" altLang="en-US" sz="13800" b="1" dirty="0">
              <a:latin typeface="Impact" panose="020B0806030902050204" pitchFamily="34" charset="0"/>
              <a:ea typeface="方正兰亭粗黑简体" panose="02000000000000000000" pitchFamily="2" charset="-122"/>
            </a:endParaRPr>
          </a:p>
        </p:txBody>
      </p:sp>
      <p:sp>
        <p:nvSpPr>
          <p:cNvPr id="7" name="文本框 6"/>
          <p:cNvSpPr txBox="1"/>
          <p:nvPr/>
        </p:nvSpPr>
        <p:spPr>
          <a:xfrm>
            <a:off x="4212590" y="4919345"/>
            <a:ext cx="2002155" cy="369570"/>
          </a:xfrm>
          <a:prstGeom prst="rect">
            <a:avLst/>
          </a:prstGeom>
          <a:noFill/>
        </p:spPr>
        <p:txBody>
          <a:bodyPr wrap="square" rtlCol="0">
            <a:noAutofit/>
          </a:bodyPr>
          <a:lstStyle/>
          <a:p>
            <a:pPr marL="285750" indent="-285750">
              <a:buFont typeface="Wingdings" panose="05000000000000000000" pitchFamily="2" charset="2"/>
              <a:buChar char="n"/>
            </a:pPr>
            <a:r>
              <a:rPr lang="en-US" altLang="zh-CN" dirty="0" smtClean="0">
                <a:effectLst>
                  <a:outerShdw blurRad="60007" dist="310007" dir="7680000" sy="30000" kx="1300200" algn="ctr" rotWithShape="0">
                    <a:prstClr val="black">
                      <a:alpha val="32000"/>
                    </a:prstClr>
                  </a:outerShdw>
                </a:effectLst>
                <a:latin typeface="宋体" panose="02010600030101010101" pitchFamily="2" charset="-122"/>
                <a:ea typeface="宋体" panose="02010600030101010101" pitchFamily="2" charset="-122"/>
              </a:rPr>
              <a:t>IDEA  </a:t>
            </a: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
        <p:nvSpPr>
          <p:cNvPr id="8" name="文本框 7"/>
          <p:cNvSpPr txBox="1"/>
          <p:nvPr/>
        </p:nvSpPr>
        <p:spPr>
          <a:xfrm>
            <a:off x="6064885" y="4577715"/>
            <a:ext cx="1781175" cy="341630"/>
          </a:xfrm>
          <a:prstGeom prst="rect">
            <a:avLst/>
          </a:prstGeom>
          <a:noFill/>
        </p:spPr>
        <p:txBody>
          <a:bodyPr wrap="square" rtlCol="0">
            <a:no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 </a:t>
            </a:r>
            <a:r>
              <a:rPr lang="en-US" altLang="zh-CN" dirty="0" smtClean="0">
                <a:effectLst>
                  <a:outerShdw blurRad="60007" dist="310007" dir="7680000" sy="30000" kx="1300200" algn="ctr" rotWithShape="0">
                    <a:prstClr val="black">
                      <a:alpha val="32000"/>
                    </a:prstClr>
                  </a:outerShdw>
                </a:effectLst>
                <a:latin typeface="宋体" panose="02010600030101010101" pitchFamily="2" charset="-122"/>
                <a:ea typeface="宋体" panose="02010600030101010101" pitchFamily="2" charset="-122"/>
              </a:rPr>
              <a:t>Mysql  </a:t>
            </a: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
        <p:nvSpPr>
          <p:cNvPr id="9" name="文本框 8"/>
          <p:cNvSpPr txBox="1"/>
          <p:nvPr/>
        </p:nvSpPr>
        <p:spPr>
          <a:xfrm>
            <a:off x="6057265" y="4919345"/>
            <a:ext cx="1670685" cy="359410"/>
          </a:xfrm>
          <a:prstGeom prst="rect">
            <a:avLst/>
          </a:prstGeom>
          <a:noFill/>
        </p:spPr>
        <p:txBody>
          <a:bodyPr wrap="square" rtlCol="0">
            <a:noAutofit/>
          </a:bodyPr>
          <a:lstStyle/>
          <a:p>
            <a:pPr marL="285750" indent="-285750">
              <a:buFont typeface="Wingdings" panose="05000000000000000000" pitchFamily="2" charset="2"/>
              <a:buChar char="n"/>
            </a:pPr>
            <a:r>
              <a:rPr lang="en-US" altLang="zh-CN" dirty="0" smtClean="0">
                <a:effectLst>
                  <a:outerShdw blurRad="60007" dist="310007" dir="7680000" sy="30000" kx="1300200" algn="ctr" rotWithShape="0">
                    <a:prstClr val="black">
                      <a:alpha val="32000"/>
                    </a:prstClr>
                  </a:outerShdw>
                </a:effectLst>
                <a:latin typeface="宋体" panose="02010600030101010101" pitchFamily="2" charset="-122"/>
                <a:ea typeface="宋体" panose="02010600030101010101" pitchFamily="2" charset="-122"/>
              </a:rPr>
              <a:t> VScode</a:t>
            </a: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7" name="矩形 1566"/>
          <p:cNvSpPr/>
          <p:nvPr/>
        </p:nvSpPr>
        <p:spPr>
          <a:xfrm>
            <a:off x="1210310" y="1914525"/>
            <a:ext cx="7674610" cy="2898140"/>
          </a:xfrm>
          <a:prstGeom prst="rect">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570" name="矩形 1569"/>
          <p:cNvSpPr/>
          <p:nvPr/>
        </p:nvSpPr>
        <p:spPr>
          <a:xfrm>
            <a:off x="1461752" y="2394378"/>
            <a:ext cx="5891548" cy="1938020"/>
          </a:xfrm>
          <a:prstGeom prst="rect">
            <a:avLst/>
          </a:prstGeom>
        </p:spPr>
        <p:txBody>
          <a:bodyPr wrap="square">
            <a:spAutoFit/>
          </a:bodyPr>
          <a:lstStyle/>
          <a:p>
            <a:r>
              <a:rPr lang="zh-CN" altLang="en-US" sz="2400" dirty="0">
                <a:solidFill>
                  <a:schemeClr val="bg1"/>
                </a:solidFill>
                <a:latin typeface="+mj-ea"/>
                <a:ea typeface="+mj-ea"/>
                <a:cs typeface="+mj-ea"/>
              </a:rPr>
              <a:t>操作系统：</a:t>
            </a:r>
            <a:r>
              <a:rPr lang="en-US" altLang="zh-CN" sz="2400" dirty="0">
                <a:solidFill>
                  <a:schemeClr val="bg1"/>
                </a:solidFill>
                <a:latin typeface="+mj-ea"/>
                <a:ea typeface="+mj-ea"/>
                <a:cs typeface="+mj-ea"/>
              </a:rPr>
              <a:t>Windows10</a:t>
            </a:r>
            <a:endParaRPr lang="en-US" altLang="zh-CN" sz="2400" dirty="0">
              <a:solidFill>
                <a:schemeClr val="bg1"/>
              </a:solidFill>
              <a:latin typeface="+mj-ea"/>
              <a:ea typeface="+mj-ea"/>
              <a:cs typeface="+mj-ea"/>
            </a:endParaRPr>
          </a:p>
          <a:p>
            <a:r>
              <a:rPr lang="zh-CN" altLang="en-US" sz="2400" dirty="0">
                <a:solidFill>
                  <a:schemeClr val="bg1"/>
                </a:solidFill>
                <a:latin typeface="+mj-ea"/>
                <a:ea typeface="+mj-ea"/>
                <a:cs typeface="+mj-ea"/>
              </a:rPr>
              <a:t>软件：</a:t>
            </a:r>
            <a:r>
              <a:rPr lang="en-US" altLang="zh-CN" sz="2400" dirty="0">
                <a:solidFill>
                  <a:schemeClr val="bg1"/>
                </a:solidFill>
                <a:latin typeface="+mj-ea"/>
                <a:ea typeface="+mj-ea"/>
                <a:cs typeface="+mj-ea"/>
              </a:rPr>
              <a:t>visual studio code、MySQL、Intellij IDEA</a:t>
            </a:r>
            <a:endParaRPr lang="en-US" altLang="zh-CN" sz="2400" dirty="0">
              <a:solidFill>
                <a:schemeClr val="bg1"/>
              </a:solidFill>
              <a:latin typeface="+mj-ea"/>
              <a:ea typeface="+mj-ea"/>
              <a:cs typeface="+mj-ea"/>
            </a:endParaRPr>
          </a:p>
          <a:p>
            <a:r>
              <a:rPr lang="zh-CN" altLang="en-US" sz="2400" dirty="0">
                <a:solidFill>
                  <a:schemeClr val="bg1"/>
                </a:solidFill>
                <a:latin typeface="+mj-ea"/>
                <a:ea typeface="+mj-ea"/>
                <a:cs typeface="+mj-ea"/>
              </a:rPr>
              <a:t>平台</a:t>
            </a:r>
            <a:r>
              <a:rPr lang="en-US" altLang="zh-CN" sz="2400" dirty="0">
                <a:solidFill>
                  <a:schemeClr val="bg1"/>
                </a:solidFill>
                <a:latin typeface="+mj-ea"/>
                <a:ea typeface="+mj-ea"/>
                <a:cs typeface="+mj-ea"/>
              </a:rPr>
              <a:t>后端基于 Spring Boot 构建</a:t>
            </a:r>
            <a:endParaRPr lang="en-US" altLang="zh-CN" sz="2400" dirty="0">
              <a:solidFill>
                <a:schemeClr val="bg1"/>
              </a:solidFill>
              <a:latin typeface="+mj-ea"/>
              <a:ea typeface="+mj-ea"/>
              <a:cs typeface="+mj-ea"/>
            </a:endParaRPr>
          </a:p>
          <a:p>
            <a:r>
              <a:rPr lang="en-US" altLang="zh-CN" sz="2400" dirty="0">
                <a:solidFill>
                  <a:schemeClr val="bg1"/>
                </a:solidFill>
                <a:latin typeface="+mj-ea"/>
                <a:ea typeface="+mj-ea"/>
                <a:cs typeface="+mj-ea"/>
              </a:rPr>
              <a:t>平台前端基于 Vue.js 构建</a:t>
            </a:r>
            <a:endParaRPr lang="en-US" altLang="zh-CN" sz="2400" dirty="0">
              <a:solidFill>
                <a:schemeClr val="bg1"/>
              </a:solidFill>
              <a:latin typeface="+mj-ea"/>
              <a:ea typeface="+mj-ea"/>
              <a:cs typeface="+mj-ea"/>
            </a:endParaRPr>
          </a:p>
        </p:txBody>
      </p:sp>
      <p:pic>
        <p:nvPicPr>
          <p:cNvPr id="1568" name="图片 1567"/>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548594" y="472152"/>
            <a:ext cx="5175453" cy="6070927"/>
          </a:xfrm>
          <a:prstGeom prst="rect">
            <a:avLst/>
          </a:prstGeom>
        </p:spPr>
      </p:pic>
      <p:sp>
        <p:nvSpPr>
          <p:cNvPr id="17" name="文本框 16"/>
          <p:cNvSpPr txBox="1"/>
          <p:nvPr/>
        </p:nvSpPr>
        <p:spPr>
          <a:xfrm>
            <a:off x="1423245" y="508418"/>
            <a:ext cx="1948605" cy="583565"/>
          </a:xfrm>
          <a:prstGeom prst="rect">
            <a:avLst/>
          </a:prstGeom>
          <a:noFill/>
        </p:spPr>
        <p:txBody>
          <a:bodyPr wrap="square" rtlCol="0">
            <a:spAutoFit/>
          </a:bodyPr>
          <a:lstStyle/>
          <a:p>
            <a:r>
              <a:rPr lang="zh-CN" altLang="en-US" sz="3200" dirty="0" smtClean="0">
                <a:latin typeface="方正兰亭粗黑简体" panose="02000000000000000000" pitchFamily="2" charset="-122"/>
                <a:ea typeface="方正兰亭粗黑简体" panose="02000000000000000000" pitchFamily="2" charset="-122"/>
              </a:rPr>
              <a:t>开发环境</a:t>
            </a:r>
            <a:endParaRPr lang="zh-CN" altLang="en-US" sz="3200" dirty="0" smtClean="0">
              <a:latin typeface="方正兰亭粗黑简体" panose="02000000000000000000" pitchFamily="2" charset="-122"/>
              <a:ea typeface="方正兰亭粗黑简体" panose="02000000000000000000" pitchFamily="2" charset="-122"/>
            </a:endParaRPr>
          </a:p>
        </p:txBody>
      </p:sp>
      <p:grpSp>
        <p:nvGrpSpPr>
          <p:cNvPr id="3" name="组合 2"/>
          <p:cNvGrpSpPr/>
          <p:nvPr/>
        </p:nvGrpSpPr>
        <p:grpSpPr>
          <a:xfrm>
            <a:off x="310029" y="279122"/>
            <a:ext cx="1085080" cy="1124297"/>
            <a:chOff x="310029" y="279122"/>
            <a:chExt cx="1085080" cy="1124297"/>
          </a:xfrm>
        </p:grpSpPr>
        <p:pic>
          <p:nvPicPr>
            <p:cNvPr id="2" name="图片 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16" name="文本框 15"/>
            <p:cNvSpPr txBox="1"/>
            <p:nvPr/>
          </p:nvSpPr>
          <p:spPr>
            <a:xfrm>
              <a:off x="338165" y="295423"/>
              <a:ext cx="832310" cy="1107996"/>
            </a:xfrm>
            <a:prstGeom prst="rect">
              <a:avLst/>
            </a:prstGeom>
            <a:noFill/>
          </p:spPr>
          <p:txBody>
            <a:bodyPr wrap="square" rtlCol="0">
              <a:spAutoFit/>
            </a:bodyPr>
            <a:lstStyle/>
            <a:p>
              <a:pPr algn="dist"/>
              <a:r>
                <a:rPr lang="en-US" altLang="zh-CN" sz="6600" b="1" dirty="0" smtClean="0">
                  <a:latin typeface="Impact" panose="020B0806030902050204" pitchFamily="34" charset="0"/>
                  <a:ea typeface="方正兰亭粗黑简体" panose="02000000000000000000" pitchFamily="2" charset="-122"/>
                </a:rPr>
                <a:t>1</a:t>
              </a:r>
              <a:endParaRPr lang="zh-CN" altLang="en-US" sz="6600" b="1" dirty="0">
                <a:latin typeface="Impact" panose="020B0806030902050204" pitchFamily="34" charset="0"/>
                <a:ea typeface="方正兰亭粗黑简体" panose="020000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1570"/>
                                        </p:tgtEl>
                                        <p:attrNameLst>
                                          <p:attrName>style.visibility</p:attrName>
                                        </p:attrNameLst>
                                      </p:cBhvr>
                                      <p:to>
                                        <p:strVal val="visible"/>
                                      </p:to>
                                    </p:set>
                                    <p:animEffect transition="in" filter="wipe(up)">
                                      <p:cBhvr>
                                        <p:cTn id="7" dur="500"/>
                                        <p:tgtEl>
                                          <p:spTgt spid="157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7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文本框 16"/>
          <p:cNvSpPr txBox="1"/>
          <p:nvPr/>
        </p:nvSpPr>
        <p:spPr>
          <a:xfrm>
            <a:off x="1423245" y="508418"/>
            <a:ext cx="1948605" cy="583565"/>
          </a:xfrm>
          <a:prstGeom prst="rect">
            <a:avLst/>
          </a:prstGeom>
          <a:noFill/>
        </p:spPr>
        <p:txBody>
          <a:bodyPr wrap="square" rtlCol="0">
            <a:spAutoFit/>
          </a:bodyPr>
          <a:lstStyle/>
          <a:p>
            <a:pPr algn="just">
              <a:spcAft>
                <a:spcPts val="0"/>
              </a:spcAft>
            </a:pPr>
            <a:r>
              <a:rPr lang="zh-CN" altLang="zh-CN" sz="3200" kern="100" dirty="0">
                <a:latin typeface="方正兰亭粗黑简体" panose="02000000000000000000" pitchFamily="2" charset="-122"/>
                <a:ea typeface="方正兰亭粗黑简体" panose="02000000000000000000" pitchFamily="2" charset="-122"/>
                <a:cs typeface="Times New Roman" panose="02020603050405020304" pitchFamily="18" charset="0"/>
              </a:rPr>
              <a:t>需求</a:t>
            </a:r>
            <a:r>
              <a:rPr lang="zh-CN" altLang="zh-CN" sz="3200" kern="100" dirty="0">
                <a:latin typeface="方正兰亭粗黑简体" panose="02000000000000000000" pitchFamily="2" charset="-122"/>
                <a:ea typeface="方正兰亭粗黑简体" panose="02000000000000000000" pitchFamily="2" charset="-122"/>
                <a:cs typeface="Times New Roman" panose="02020603050405020304" pitchFamily="18" charset="0"/>
              </a:rPr>
              <a:t>分析</a:t>
            </a:r>
            <a:endParaRPr lang="zh-CN" altLang="zh-CN" sz="3200" kern="100" dirty="0">
              <a:latin typeface="方正兰亭粗黑简体" panose="02000000000000000000" pitchFamily="2" charset="-122"/>
              <a:ea typeface="方正兰亭粗黑简体" panose="02000000000000000000" pitchFamily="2" charset="-122"/>
              <a:cs typeface="Times New Roman" panose="02020603050405020304" pitchFamily="18" charset="0"/>
            </a:endParaRPr>
          </a:p>
        </p:txBody>
      </p:sp>
      <p:sp>
        <p:nvSpPr>
          <p:cNvPr id="18" name="矩形 17"/>
          <p:cNvSpPr/>
          <p:nvPr/>
        </p:nvSpPr>
        <p:spPr>
          <a:xfrm>
            <a:off x="0" y="1353185"/>
            <a:ext cx="12192000" cy="4787265"/>
          </a:xfrm>
          <a:prstGeom prst="rect">
            <a:avLst/>
          </a:prstGeom>
          <a:solidFill>
            <a:srgbClr val="E0A9C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grpSp>
        <p:nvGrpSpPr>
          <p:cNvPr id="19" name="Group 41"/>
          <p:cNvGrpSpPr/>
          <p:nvPr/>
        </p:nvGrpSpPr>
        <p:grpSpPr>
          <a:xfrm>
            <a:off x="5327915" y="2595094"/>
            <a:ext cx="6491583" cy="3545148"/>
            <a:chOff x="2844800" y="1304396"/>
            <a:chExt cx="2803525" cy="1466250"/>
          </a:xfrm>
        </p:grpSpPr>
        <p:grpSp>
          <p:nvGrpSpPr>
            <p:cNvPr id="20" name="Group 44"/>
            <p:cNvGrpSpPr/>
            <p:nvPr/>
          </p:nvGrpSpPr>
          <p:grpSpPr>
            <a:xfrm>
              <a:off x="3209925" y="1304396"/>
              <a:ext cx="2073275" cy="1397000"/>
              <a:chOff x="4843457" y="992546"/>
              <a:chExt cx="2073275" cy="1397000"/>
            </a:xfrm>
          </p:grpSpPr>
          <p:sp>
            <p:nvSpPr>
              <p:cNvPr id="25" name="Freeform 12"/>
              <p:cNvSpPr/>
              <p:nvPr/>
            </p:nvSpPr>
            <p:spPr bwMode="auto">
              <a:xfrm>
                <a:off x="4843457" y="992546"/>
                <a:ext cx="2073275" cy="1397000"/>
              </a:xfrm>
              <a:custGeom>
                <a:avLst/>
                <a:gdLst/>
                <a:ahLst/>
                <a:cxnLst>
                  <a:cxn ang="0">
                    <a:pos x="1146" y="737"/>
                  </a:cxn>
                  <a:cxn ang="0">
                    <a:pos x="1120" y="772"/>
                  </a:cxn>
                  <a:cxn ang="0">
                    <a:pos x="26" y="772"/>
                  </a:cxn>
                  <a:cxn ang="0">
                    <a:pos x="0" y="737"/>
                  </a:cxn>
                  <a:cxn ang="0">
                    <a:pos x="0" y="35"/>
                  </a:cxn>
                  <a:cxn ang="0">
                    <a:pos x="26" y="0"/>
                  </a:cxn>
                  <a:cxn ang="0">
                    <a:pos x="1120" y="0"/>
                  </a:cxn>
                  <a:cxn ang="0">
                    <a:pos x="1146" y="35"/>
                  </a:cxn>
                  <a:cxn ang="0">
                    <a:pos x="1146" y="737"/>
                  </a:cxn>
                </a:cxnLst>
                <a:rect l="0" t="0" r="r" b="b"/>
                <a:pathLst>
                  <a:path w="1146" h="772">
                    <a:moveTo>
                      <a:pt x="1146" y="737"/>
                    </a:moveTo>
                    <a:cubicBezTo>
                      <a:pt x="1146" y="756"/>
                      <a:pt x="1134" y="772"/>
                      <a:pt x="1120" y="772"/>
                    </a:cubicBezTo>
                    <a:cubicBezTo>
                      <a:pt x="26" y="772"/>
                      <a:pt x="26" y="772"/>
                      <a:pt x="26" y="772"/>
                    </a:cubicBezTo>
                    <a:cubicBezTo>
                      <a:pt x="12" y="772"/>
                      <a:pt x="0" y="756"/>
                      <a:pt x="0" y="737"/>
                    </a:cubicBezTo>
                    <a:cubicBezTo>
                      <a:pt x="0" y="35"/>
                      <a:pt x="0" y="35"/>
                      <a:pt x="0" y="35"/>
                    </a:cubicBezTo>
                    <a:cubicBezTo>
                      <a:pt x="0" y="16"/>
                      <a:pt x="12" y="0"/>
                      <a:pt x="26" y="0"/>
                    </a:cubicBezTo>
                    <a:cubicBezTo>
                      <a:pt x="1120" y="0"/>
                      <a:pt x="1120" y="0"/>
                      <a:pt x="1120" y="0"/>
                    </a:cubicBezTo>
                    <a:cubicBezTo>
                      <a:pt x="1134" y="0"/>
                      <a:pt x="1146" y="16"/>
                      <a:pt x="1146" y="35"/>
                    </a:cubicBezTo>
                    <a:cubicBezTo>
                      <a:pt x="1146" y="737"/>
                      <a:pt x="1146" y="737"/>
                      <a:pt x="1146" y="737"/>
                    </a:cubicBezTo>
                  </a:path>
                </a:pathLst>
              </a:custGeom>
              <a:solidFill>
                <a:schemeClr val="tx1"/>
              </a:solidFill>
              <a:ln w="9525">
                <a:noFill/>
                <a:round/>
              </a:ln>
            </p:spPr>
            <p:txBody>
              <a:bodyPr vert="horz" wrap="square" lIns="121920" tIns="60960" rIns="121920" bIns="60960" numCol="1" anchor="t" anchorCtr="0" compatLnSpc="1"/>
              <a:lstStyle/>
              <a:p>
                <a:endParaRPr lang="en-US" sz="2400" dirty="0">
                  <a:solidFill>
                    <a:schemeClr val="tx1">
                      <a:lumMod val="50000"/>
                      <a:lumOff val="50000"/>
                    </a:schemeClr>
                  </a:solidFill>
                </a:endParaRPr>
              </a:p>
            </p:txBody>
          </p:sp>
          <p:sp>
            <p:nvSpPr>
              <p:cNvPr id="26" name="Rectangle 13"/>
              <p:cNvSpPr>
                <a:spLocks noChangeArrowheads="1"/>
              </p:cNvSpPr>
              <p:nvPr/>
            </p:nvSpPr>
            <p:spPr bwMode="auto">
              <a:xfrm>
                <a:off x="4926007" y="1068746"/>
                <a:ext cx="1914525" cy="1181100"/>
              </a:xfrm>
              <a:prstGeom prst="rect">
                <a:avLst/>
              </a:prstGeom>
              <a:blipFill>
                <a:blip r:embed="rId1"/>
                <a:stretch>
                  <a:fillRect/>
                </a:stretch>
              </a:blipFill>
              <a:ln w="9525">
                <a:noFill/>
                <a:miter lim="800000"/>
              </a:ln>
            </p:spPr>
            <p:txBody>
              <a:bodyPr vert="horz" wrap="square" lIns="121920" tIns="60960" rIns="121920" bIns="60960" numCol="1" anchor="t" anchorCtr="0" compatLnSpc="1"/>
              <a:lstStyle/>
              <a:p>
                <a:endParaRPr lang="en-US" sz="2400">
                  <a:solidFill>
                    <a:schemeClr val="tx1">
                      <a:lumMod val="50000"/>
                      <a:lumOff val="50000"/>
                    </a:schemeClr>
                  </a:solidFill>
                </a:endParaRPr>
              </a:p>
            </p:txBody>
          </p:sp>
          <p:sp>
            <p:nvSpPr>
              <p:cNvPr id="27" name="Freeform 21"/>
              <p:cNvSpPr/>
              <p:nvPr/>
            </p:nvSpPr>
            <p:spPr bwMode="auto">
              <a:xfrm>
                <a:off x="4936351" y="1068746"/>
                <a:ext cx="1901825" cy="1089025"/>
              </a:xfrm>
              <a:custGeom>
                <a:avLst/>
                <a:gdLst/>
                <a:ahLst/>
                <a:cxnLst>
                  <a:cxn ang="0">
                    <a:pos x="1198" y="0"/>
                  </a:cxn>
                  <a:cxn ang="0">
                    <a:pos x="0" y="0"/>
                  </a:cxn>
                  <a:cxn ang="0">
                    <a:pos x="1198" y="686"/>
                  </a:cxn>
                  <a:cxn ang="0">
                    <a:pos x="1198" y="0"/>
                  </a:cxn>
                </a:cxnLst>
                <a:rect l="0" t="0" r="r" b="b"/>
                <a:pathLst>
                  <a:path w="1198" h="686">
                    <a:moveTo>
                      <a:pt x="1198" y="0"/>
                    </a:moveTo>
                    <a:lnTo>
                      <a:pt x="0" y="0"/>
                    </a:lnTo>
                    <a:lnTo>
                      <a:pt x="1198" y="686"/>
                    </a:lnTo>
                    <a:lnTo>
                      <a:pt x="1198" y="0"/>
                    </a:lnTo>
                    <a:close/>
                  </a:path>
                </a:pathLst>
              </a:custGeom>
              <a:solidFill>
                <a:schemeClr val="bg1">
                  <a:alpha val="23000"/>
                </a:schemeClr>
              </a:solidFill>
              <a:ln w="9525">
                <a:noFill/>
                <a:round/>
              </a:ln>
            </p:spPr>
            <p:txBody>
              <a:bodyPr vert="horz" wrap="square" lIns="121920" tIns="60960" rIns="121920" bIns="60960" numCol="1" anchor="t" anchorCtr="0" compatLnSpc="1"/>
              <a:lstStyle/>
              <a:p>
                <a:endParaRPr lang="en-US" sz="2400">
                  <a:solidFill>
                    <a:schemeClr val="tx1">
                      <a:lumMod val="50000"/>
                      <a:lumOff val="50000"/>
                    </a:schemeClr>
                  </a:solidFill>
                </a:endParaRPr>
              </a:p>
            </p:txBody>
          </p:sp>
        </p:grpSp>
        <p:grpSp>
          <p:nvGrpSpPr>
            <p:cNvPr id="21" name="Group 43"/>
            <p:cNvGrpSpPr/>
            <p:nvPr/>
          </p:nvGrpSpPr>
          <p:grpSpPr>
            <a:xfrm>
              <a:off x="2844800" y="2648409"/>
              <a:ext cx="2803525" cy="122237"/>
              <a:chOff x="4462463" y="2425701"/>
              <a:chExt cx="2803525" cy="122237"/>
            </a:xfrm>
          </p:grpSpPr>
          <p:sp>
            <p:nvSpPr>
              <p:cNvPr id="22" name="Freeform 15"/>
              <p:cNvSpPr/>
              <p:nvPr/>
            </p:nvSpPr>
            <p:spPr bwMode="auto">
              <a:xfrm>
                <a:off x="4462463" y="2481263"/>
                <a:ext cx="2800350" cy="66675"/>
              </a:xfrm>
              <a:custGeom>
                <a:avLst/>
                <a:gdLst/>
                <a:ahLst/>
                <a:cxnLst>
                  <a:cxn ang="0">
                    <a:pos x="10" y="5"/>
                  </a:cxn>
                  <a:cxn ang="0">
                    <a:pos x="68" y="37"/>
                  </a:cxn>
                  <a:cxn ang="0">
                    <a:pos x="1487" y="37"/>
                  </a:cxn>
                  <a:cxn ang="0">
                    <a:pos x="1546" y="12"/>
                  </a:cxn>
                  <a:cxn ang="0">
                    <a:pos x="1547" y="0"/>
                  </a:cxn>
                  <a:cxn ang="0">
                    <a:pos x="10" y="5"/>
                  </a:cxn>
                </a:cxnLst>
                <a:rect l="0" t="0" r="r" b="b"/>
                <a:pathLst>
                  <a:path w="1547" h="37">
                    <a:moveTo>
                      <a:pt x="10" y="5"/>
                    </a:moveTo>
                    <a:cubicBezTo>
                      <a:pt x="10" y="5"/>
                      <a:pt x="0" y="23"/>
                      <a:pt x="68" y="37"/>
                    </a:cubicBezTo>
                    <a:cubicBezTo>
                      <a:pt x="1487" y="37"/>
                      <a:pt x="1487" y="37"/>
                      <a:pt x="1487" y="37"/>
                    </a:cubicBezTo>
                    <a:cubicBezTo>
                      <a:pt x="1487" y="37"/>
                      <a:pt x="1534" y="34"/>
                      <a:pt x="1546" y="12"/>
                    </a:cubicBezTo>
                    <a:cubicBezTo>
                      <a:pt x="1547" y="0"/>
                      <a:pt x="1547" y="0"/>
                      <a:pt x="1547" y="0"/>
                    </a:cubicBezTo>
                    <a:lnTo>
                      <a:pt x="10" y="5"/>
                    </a:lnTo>
                    <a:close/>
                  </a:path>
                </a:pathLst>
              </a:custGeom>
              <a:solidFill>
                <a:schemeClr val="tx1"/>
              </a:solidFill>
              <a:ln w="9525">
                <a:noFill/>
                <a:round/>
              </a:ln>
            </p:spPr>
            <p:txBody>
              <a:bodyPr vert="horz" wrap="square" lIns="121920" tIns="60960" rIns="121920" bIns="60960" numCol="1" anchor="t" anchorCtr="0" compatLnSpc="1"/>
              <a:lstStyle/>
              <a:p>
                <a:endParaRPr lang="en-US" sz="2400">
                  <a:solidFill>
                    <a:schemeClr val="tx1">
                      <a:lumMod val="50000"/>
                      <a:lumOff val="50000"/>
                    </a:schemeClr>
                  </a:solidFill>
                </a:endParaRPr>
              </a:p>
            </p:txBody>
          </p:sp>
          <p:sp>
            <p:nvSpPr>
              <p:cNvPr id="23" name="Freeform 16"/>
              <p:cNvSpPr/>
              <p:nvPr/>
            </p:nvSpPr>
            <p:spPr bwMode="auto">
              <a:xfrm>
                <a:off x="4478338" y="2425701"/>
                <a:ext cx="2787650" cy="84138"/>
              </a:xfrm>
              <a:custGeom>
                <a:avLst/>
                <a:gdLst/>
                <a:ahLst/>
                <a:cxnLst>
                  <a:cxn ang="0">
                    <a:pos x="1" y="0"/>
                  </a:cxn>
                  <a:cxn ang="0">
                    <a:pos x="0" y="38"/>
                  </a:cxn>
                  <a:cxn ang="0">
                    <a:pos x="16" y="43"/>
                  </a:cxn>
                  <a:cxn ang="0">
                    <a:pos x="1522" y="43"/>
                  </a:cxn>
                  <a:cxn ang="0">
                    <a:pos x="1538" y="40"/>
                  </a:cxn>
                  <a:cxn ang="0">
                    <a:pos x="1538" y="0"/>
                  </a:cxn>
                  <a:cxn ang="0">
                    <a:pos x="1" y="0"/>
                  </a:cxn>
                </a:cxnLst>
                <a:rect l="0" t="0" r="r" b="b"/>
                <a:pathLst>
                  <a:path w="1540" h="47">
                    <a:moveTo>
                      <a:pt x="1" y="0"/>
                    </a:moveTo>
                    <a:cubicBezTo>
                      <a:pt x="0" y="38"/>
                      <a:pt x="0" y="38"/>
                      <a:pt x="0" y="38"/>
                    </a:cubicBezTo>
                    <a:cubicBezTo>
                      <a:pt x="1" y="47"/>
                      <a:pt x="16" y="43"/>
                      <a:pt x="16" y="43"/>
                    </a:cubicBezTo>
                    <a:cubicBezTo>
                      <a:pt x="1522" y="43"/>
                      <a:pt x="1522" y="43"/>
                      <a:pt x="1522" y="43"/>
                    </a:cubicBezTo>
                    <a:cubicBezTo>
                      <a:pt x="1540" y="45"/>
                      <a:pt x="1538" y="40"/>
                      <a:pt x="1538" y="40"/>
                    </a:cubicBezTo>
                    <a:cubicBezTo>
                      <a:pt x="1538" y="0"/>
                      <a:pt x="1538" y="0"/>
                      <a:pt x="1538" y="0"/>
                    </a:cubicBezTo>
                    <a:lnTo>
                      <a:pt x="1" y="0"/>
                    </a:lnTo>
                    <a:close/>
                  </a:path>
                </a:pathLst>
              </a:custGeom>
              <a:solidFill>
                <a:schemeClr val="tx1">
                  <a:lumMod val="50000"/>
                  <a:lumOff val="50000"/>
                </a:schemeClr>
              </a:solidFill>
              <a:ln w="9525">
                <a:noFill/>
                <a:round/>
              </a:ln>
            </p:spPr>
            <p:txBody>
              <a:bodyPr vert="horz" wrap="square" lIns="121920" tIns="60960" rIns="121920" bIns="60960" numCol="1" anchor="t" anchorCtr="0" compatLnSpc="1"/>
              <a:lstStyle/>
              <a:p>
                <a:endParaRPr lang="en-US" sz="2400">
                  <a:solidFill>
                    <a:schemeClr val="tx1">
                      <a:lumMod val="50000"/>
                      <a:lumOff val="50000"/>
                    </a:schemeClr>
                  </a:solidFill>
                </a:endParaRPr>
              </a:p>
            </p:txBody>
          </p:sp>
          <p:sp>
            <p:nvSpPr>
              <p:cNvPr id="24" name="Freeform 31"/>
              <p:cNvSpPr/>
              <p:nvPr/>
            </p:nvSpPr>
            <p:spPr bwMode="auto">
              <a:xfrm>
                <a:off x="5672138" y="2425701"/>
                <a:ext cx="392113" cy="44450"/>
              </a:xfrm>
              <a:custGeom>
                <a:avLst/>
                <a:gdLst/>
                <a:ahLst/>
                <a:cxnLst>
                  <a:cxn ang="0">
                    <a:pos x="20" y="22"/>
                  </a:cxn>
                  <a:cxn ang="0">
                    <a:pos x="198" y="22"/>
                  </a:cxn>
                  <a:cxn ang="0">
                    <a:pos x="215" y="1"/>
                  </a:cxn>
                  <a:cxn ang="0">
                    <a:pos x="6" y="0"/>
                  </a:cxn>
                  <a:cxn ang="0">
                    <a:pos x="20" y="22"/>
                  </a:cxn>
                </a:cxnLst>
                <a:rect l="0" t="0" r="r" b="b"/>
                <a:pathLst>
                  <a:path w="217" h="25">
                    <a:moveTo>
                      <a:pt x="20" y="22"/>
                    </a:moveTo>
                    <a:cubicBezTo>
                      <a:pt x="198" y="22"/>
                      <a:pt x="198" y="22"/>
                      <a:pt x="198" y="22"/>
                    </a:cubicBezTo>
                    <a:cubicBezTo>
                      <a:pt x="198" y="22"/>
                      <a:pt x="217" y="25"/>
                      <a:pt x="215" y="1"/>
                    </a:cubicBezTo>
                    <a:cubicBezTo>
                      <a:pt x="6" y="0"/>
                      <a:pt x="6" y="0"/>
                      <a:pt x="6" y="0"/>
                    </a:cubicBezTo>
                    <a:cubicBezTo>
                      <a:pt x="6" y="0"/>
                      <a:pt x="0" y="20"/>
                      <a:pt x="20" y="22"/>
                    </a:cubicBezTo>
                  </a:path>
                </a:pathLst>
              </a:custGeom>
              <a:solidFill>
                <a:schemeClr val="bg1"/>
              </a:solidFill>
              <a:ln w="9525">
                <a:noFill/>
                <a:round/>
              </a:ln>
            </p:spPr>
            <p:txBody>
              <a:bodyPr vert="horz" wrap="square" lIns="121920" tIns="60960" rIns="121920" bIns="60960" numCol="1" anchor="t" anchorCtr="0" compatLnSpc="1"/>
              <a:lstStyle/>
              <a:p>
                <a:endParaRPr lang="en-US" sz="2400">
                  <a:solidFill>
                    <a:schemeClr val="tx1">
                      <a:lumMod val="50000"/>
                      <a:lumOff val="50000"/>
                    </a:schemeClr>
                  </a:solidFill>
                </a:endParaRPr>
              </a:p>
            </p:txBody>
          </p:sp>
        </p:grpSp>
      </p:grpSp>
      <p:sp>
        <p:nvSpPr>
          <p:cNvPr id="29" name="TextBox 32"/>
          <p:cNvSpPr txBox="1"/>
          <p:nvPr/>
        </p:nvSpPr>
        <p:spPr>
          <a:xfrm>
            <a:off x="300990" y="1544320"/>
            <a:ext cx="5795010" cy="4203065"/>
          </a:xfrm>
          <a:prstGeom prst="rect">
            <a:avLst/>
          </a:prstGeom>
          <a:noFill/>
        </p:spPr>
        <p:txBody>
          <a:bodyPr wrap="square" lIns="91440" tIns="45720" rIns="91440" bIns="45720" rtlCol="0">
            <a:noAutofit/>
          </a:bodyPr>
          <a:lstStyle/>
          <a:p>
            <a:pPr>
              <a:lnSpc>
                <a:spcPct val="150000"/>
              </a:lnSpc>
            </a:pPr>
            <a:r>
              <a:rPr lang="zh-CN" altLang="zh-CN" sz="3200" dirty="0">
                <a:solidFill>
                  <a:schemeClr val="bg1"/>
                </a:solidFill>
                <a:latin typeface="华文细黑" panose="02010600040101010101" pitchFamily="2" charset="-122"/>
                <a:ea typeface="华文细黑" panose="02010600040101010101" pitchFamily="2" charset="-122"/>
              </a:rPr>
              <a:t>(1) 图书信息的管理</a:t>
            </a:r>
            <a:endParaRPr lang="zh-CN" altLang="zh-CN" sz="3200" dirty="0">
              <a:solidFill>
                <a:schemeClr val="bg1"/>
              </a:solidFill>
              <a:latin typeface="华文细黑" panose="02010600040101010101" pitchFamily="2" charset="-122"/>
              <a:ea typeface="华文细黑" panose="02010600040101010101" pitchFamily="2" charset="-122"/>
            </a:endParaRPr>
          </a:p>
          <a:p>
            <a:pPr>
              <a:lnSpc>
                <a:spcPct val="150000"/>
              </a:lnSpc>
            </a:pPr>
            <a:r>
              <a:rPr lang="zh-CN" altLang="zh-CN" sz="3200" dirty="0">
                <a:solidFill>
                  <a:schemeClr val="bg1"/>
                </a:solidFill>
                <a:latin typeface="华文细黑" panose="02010600040101010101" pitchFamily="2" charset="-122"/>
                <a:ea typeface="华文细黑" panose="02010600040101010101" pitchFamily="2" charset="-122"/>
              </a:rPr>
              <a:t>(2) 图书类型的管理</a:t>
            </a:r>
            <a:endParaRPr lang="zh-CN" altLang="zh-CN" sz="3200" dirty="0">
              <a:solidFill>
                <a:schemeClr val="bg1"/>
              </a:solidFill>
              <a:latin typeface="华文细黑" panose="02010600040101010101" pitchFamily="2" charset="-122"/>
              <a:ea typeface="华文细黑" panose="02010600040101010101" pitchFamily="2" charset="-122"/>
            </a:endParaRPr>
          </a:p>
          <a:p>
            <a:pPr>
              <a:lnSpc>
                <a:spcPct val="150000"/>
              </a:lnSpc>
            </a:pPr>
            <a:r>
              <a:rPr lang="zh-CN" altLang="zh-CN" sz="3200" dirty="0">
                <a:solidFill>
                  <a:schemeClr val="bg1"/>
                </a:solidFill>
                <a:latin typeface="华文细黑" panose="02010600040101010101" pitchFamily="2" charset="-122"/>
                <a:ea typeface="华文细黑" panose="02010600040101010101" pitchFamily="2" charset="-122"/>
              </a:rPr>
              <a:t>(3) 用户信息管理</a:t>
            </a:r>
            <a:endParaRPr lang="zh-CN" altLang="zh-CN" sz="3200" dirty="0">
              <a:solidFill>
                <a:schemeClr val="bg1"/>
              </a:solidFill>
              <a:latin typeface="华文细黑" panose="02010600040101010101" pitchFamily="2" charset="-122"/>
              <a:ea typeface="华文细黑" panose="02010600040101010101" pitchFamily="2" charset="-122"/>
            </a:endParaRPr>
          </a:p>
          <a:p>
            <a:pPr>
              <a:lnSpc>
                <a:spcPct val="150000"/>
              </a:lnSpc>
            </a:pPr>
            <a:r>
              <a:rPr lang="zh-CN" altLang="zh-CN" sz="3200" dirty="0">
                <a:solidFill>
                  <a:schemeClr val="bg1"/>
                </a:solidFill>
                <a:latin typeface="华文细黑" panose="02010600040101010101" pitchFamily="2" charset="-122"/>
                <a:ea typeface="华文细黑" panose="02010600040101010101" pitchFamily="2" charset="-122"/>
              </a:rPr>
              <a:t>(4) 图书借阅与归还</a:t>
            </a:r>
            <a:endParaRPr lang="zh-CN" altLang="zh-CN" sz="3200" dirty="0">
              <a:solidFill>
                <a:schemeClr val="bg1"/>
              </a:solidFill>
              <a:latin typeface="华文细黑" panose="02010600040101010101" pitchFamily="2" charset="-122"/>
              <a:ea typeface="华文细黑" panose="02010600040101010101" pitchFamily="2" charset="-122"/>
            </a:endParaRPr>
          </a:p>
          <a:p>
            <a:pPr>
              <a:lnSpc>
                <a:spcPct val="150000"/>
              </a:lnSpc>
            </a:pPr>
            <a:r>
              <a:rPr lang="zh-CN" altLang="zh-CN" sz="3200" dirty="0">
                <a:solidFill>
                  <a:schemeClr val="bg1"/>
                </a:solidFill>
                <a:latin typeface="华文细黑" panose="02010600040101010101" pitchFamily="2" charset="-122"/>
                <a:ea typeface="华文细黑" panose="02010600040101010101" pitchFamily="2" charset="-122"/>
              </a:rPr>
              <a:t>(5) 用户注册和登录</a:t>
            </a:r>
            <a:endParaRPr lang="zh-CN" altLang="zh-CN" sz="3200" dirty="0">
              <a:solidFill>
                <a:schemeClr val="bg1"/>
              </a:solidFill>
              <a:latin typeface="华文细黑" panose="02010600040101010101" pitchFamily="2" charset="-122"/>
              <a:ea typeface="华文细黑" panose="02010600040101010101" pitchFamily="2" charset="-122"/>
            </a:endParaRPr>
          </a:p>
        </p:txBody>
      </p:sp>
      <p:grpSp>
        <p:nvGrpSpPr>
          <p:cNvPr id="60" name="组合 59"/>
          <p:cNvGrpSpPr/>
          <p:nvPr/>
        </p:nvGrpSpPr>
        <p:grpSpPr>
          <a:xfrm>
            <a:off x="310029" y="279122"/>
            <a:ext cx="1085080" cy="1123106"/>
            <a:chOff x="310029" y="279122"/>
            <a:chExt cx="1085080" cy="1123106"/>
          </a:xfrm>
        </p:grpSpPr>
        <p:pic>
          <p:nvPicPr>
            <p:cNvPr id="61" name="图片 60"/>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62" name="文本框 61"/>
            <p:cNvSpPr txBox="1"/>
            <p:nvPr/>
          </p:nvSpPr>
          <p:spPr>
            <a:xfrm>
              <a:off x="338165" y="295423"/>
              <a:ext cx="832310" cy="1106805"/>
            </a:xfrm>
            <a:prstGeom prst="rect">
              <a:avLst/>
            </a:prstGeom>
            <a:noFill/>
          </p:spPr>
          <p:txBody>
            <a:bodyPr wrap="square" rtlCol="0">
              <a:spAutoFit/>
            </a:bodyPr>
            <a:lstStyle/>
            <a:p>
              <a:pPr algn="dist"/>
              <a:r>
                <a:rPr lang="en-US" altLang="zh-CN" sz="6600" b="1" dirty="0">
                  <a:latin typeface="Impact" panose="020B0806030902050204" pitchFamily="34" charset="0"/>
                  <a:ea typeface="方正兰亭粗黑简体" panose="02000000000000000000" pitchFamily="2" charset="-122"/>
                </a:rPr>
                <a:t>2</a:t>
              </a:r>
              <a:endParaRPr lang="en-US" altLang="zh-CN" sz="6600" b="1" dirty="0">
                <a:latin typeface="Impact" panose="020B0806030902050204" pitchFamily="34" charset="0"/>
                <a:ea typeface="方正兰亭粗黑简体" panose="020000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p:cTn id="7" dur="500" fill="hold"/>
                                        <p:tgtEl>
                                          <p:spTgt spid="19"/>
                                        </p:tgtEl>
                                        <p:attrNameLst>
                                          <p:attrName>ppt_w</p:attrName>
                                        </p:attrNameLst>
                                      </p:cBhvr>
                                      <p:tavLst>
                                        <p:tav tm="0">
                                          <p:val>
                                            <p:fltVal val="0"/>
                                          </p:val>
                                        </p:tav>
                                        <p:tav tm="100000">
                                          <p:val>
                                            <p:strVal val="#ppt_w"/>
                                          </p:val>
                                        </p:tav>
                                      </p:tavLst>
                                    </p:anim>
                                    <p:anim calcmode="lin" valueType="num">
                                      <p:cBhvr>
                                        <p:cTn id="8" dur="500" fill="hold"/>
                                        <p:tgtEl>
                                          <p:spTgt spid="19"/>
                                        </p:tgtEl>
                                        <p:attrNameLst>
                                          <p:attrName>ppt_h</p:attrName>
                                        </p:attrNameLst>
                                      </p:cBhvr>
                                      <p:tavLst>
                                        <p:tav tm="0">
                                          <p:val>
                                            <p:fltVal val="0"/>
                                          </p:val>
                                        </p:tav>
                                        <p:tav tm="100000">
                                          <p:val>
                                            <p:strVal val="#ppt_h"/>
                                          </p:val>
                                        </p:tav>
                                      </p:tavLst>
                                    </p:anim>
                                    <p:animEffect transition="in" filter="fade">
                                      <p:cBhvr>
                                        <p:cTn id="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939778" y="1448740"/>
            <a:ext cx="2430428" cy="2331272"/>
          </a:xfrm>
          <a:prstGeom prst="rect">
            <a:avLst/>
          </a:prstGeom>
        </p:spPr>
      </p:pic>
      <p:sp>
        <p:nvSpPr>
          <p:cNvPr id="4" name="文本框 3"/>
          <p:cNvSpPr txBox="1"/>
          <p:nvPr/>
        </p:nvSpPr>
        <p:spPr>
          <a:xfrm>
            <a:off x="4123107" y="3698205"/>
            <a:ext cx="3908715" cy="829945"/>
          </a:xfrm>
          <a:prstGeom prst="rect">
            <a:avLst/>
          </a:prstGeom>
          <a:noFill/>
        </p:spPr>
        <p:txBody>
          <a:bodyPr wrap="square" rtlCol="0">
            <a:spAutoFit/>
          </a:bodyPr>
          <a:lstStyle/>
          <a:p>
            <a:pPr algn="dist"/>
            <a:r>
              <a:rPr lang="zh-CN" altLang="zh-CN" sz="4800" dirty="0" smtClean="0">
                <a:latin typeface="方正兰亭粗黑简体" panose="02000000000000000000" pitchFamily="2" charset="-122"/>
                <a:ea typeface="方正兰亭粗黑简体" panose="02000000000000000000" pitchFamily="2" charset="-122"/>
              </a:rPr>
              <a:t>功能</a:t>
            </a:r>
            <a:r>
              <a:rPr lang="zh-CN" altLang="zh-CN" sz="4800" dirty="0" smtClean="0">
                <a:latin typeface="方正兰亭粗黑简体" panose="02000000000000000000" pitchFamily="2" charset="-122"/>
                <a:ea typeface="方正兰亭粗黑简体" panose="02000000000000000000" pitchFamily="2" charset="-122"/>
              </a:rPr>
              <a:t>实现</a:t>
            </a:r>
            <a:endParaRPr lang="zh-CN" altLang="zh-CN" sz="4800" dirty="0" smtClean="0">
              <a:latin typeface="方正兰亭粗黑简体" panose="02000000000000000000" pitchFamily="2" charset="-122"/>
              <a:ea typeface="方正兰亭粗黑简体" panose="02000000000000000000" pitchFamily="2" charset="-122"/>
            </a:endParaRPr>
          </a:p>
        </p:txBody>
      </p:sp>
      <p:sp>
        <p:nvSpPr>
          <p:cNvPr id="5" name="文本框 4"/>
          <p:cNvSpPr txBox="1"/>
          <p:nvPr/>
        </p:nvSpPr>
        <p:spPr>
          <a:xfrm>
            <a:off x="4683580" y="4577608"/>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用户</a:t>
            </a: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信息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
        <p:nvSpPr>
          <p:cNvPr id="6" name="文本框 5"/>
          <p:cNvSpPr txBox="1"/>
          <p:nvPr/>
        </p:nvSpPr>
        <p:spPr>
          <a:xfrm>
            <a:off x="5049974" y="1564021"/>
            <a:ext cx="1833848" cy="2215991"/>
          </a:xfrm>
          <a:prstGeom prst="rect">
            <a:avLst/>
          </a:prstGeom>
          <a:noFill/>
        </p:spPr>
        <p:txBody>
          <a:bodyPr wrap="square" rtlCol="0">
            <a:spAutoFit/>
          </a:bodyPr>
          <a:lstStyle/>
          <a:p>
            <a:pPr algn="dist"/>
            <a:r>
              <a:rPr lang="en-US" altLang="zh-CN" sz="13800" b="1" dirty="0" smtClean="0">
                <a:latin typeface="Impact" panose="020B0806030902050204" pitchFamily="34" charset="0"/>
                <a:ea typeface="方正兰亭粗黑简体" panose="02000000000000000000" pitchFamily="2" charset="-122"/>
              </a:rPr>
              <a:t>2</a:t>
            </a:r>
            <a:endParaRPr lang="zh-CN" altLang="en-US" sz="13800" b="1" dirty="0">
              <a:latin typeface="Impact" panose="020B0806030902050204" pitchFamily="34" charset="0"/>
              <a:ea typeface="方正兰亭粗黑简体" panose="02000000000000000000" pitchFamily="2" charset="-122"/>
            </a:endParaRPr>
          </a:p>
        </p:txBody>
      </p:sp>
      <p:sp>
        <p:nvSpPr>
          <p:cNvPr id="7" name="文本框 6"/>
          <p:cNvSpPr txBox="1"/>
          <p:nvPr/>
        </p:nvSpPr>
        <p:spPr>
          <a:xfrm>
            <a:off x="4690401" y="4919299"/>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借阅信息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
        <p:nvSpPr>
          <p:cNvPr id="8" name="文本框 7"/>
          <p:cNvSpPr txBox="1"/>
          <p:nvPr/>
        </p:nvSpPr>
        <p:spPr>
          <a:xfrm>
            <a:off x="6065135" y="4577608"/>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图书信息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
        <p:nvSpPr>
          <p:cNvPr id="9" name="文本框 8"/>
          <p:cNvSpPr txBox="1"/>
          <p:nvPr/>
        </p:nvSpPr>
        <p:spPr>
          <a:xfrm>
            <a:off x="6057208" y="4919299"/>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用户</a:t>
            </a: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功能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
          <p:cNvSpPr/>
          <p:nvPr/>
        </p:nvSpPr>
        <p:spPr>
          <a:xfrm>
            <a:off x="1103445" y="2315546"/>
            <a:ext cx="2304256" cy="3410597"/>
          </a:xfrm>
          <a:prstGeom prst="roundRect">
            <a:avLst>
              <a:gd name="adj" fmla="val 3230"/>
            </a:avLst>
          </a:prstGeom>
          <a:noFill/>
          <a:ln w="19050">
            <a:solidFill>
              <a:srgbClr val="E0A9CB"/>
            </a:solidFill>
          </a:ln>
        </p:spPr>
        <p:txBody>
          <a:bodyPr rtlCol="0" anchor="ctr"/>
          <a:lstStyle/>
          <a:p>
            <a:pPr algn="ctr"/>
            <a:endParaRPr lang="zh-CN" altLang="en-US" sz="2135">
              <a:latin typeface="华文细黑" panose="02010600040101010101" pitchFamily="2" charset="-122"/>
              <a:ea typeface="华文细黑" panose="02010600040101010101" pitchFamily="2" charset="-122"/>
            </a:endParaRPr>
          </a:p>
        </p:txBody>
      </p:sp>
      <p:cxnSp>
        <p:nvCxnSpPr>
          <p:cNvPr id="23554" name="直接箭头连接符 23553"/>
          <p:cNvCxnSpPr/>
          <p:nvPr/>
        </p:nvCxnSpPr>
        <p:spPr>
          <a:xfrm>
            <a:off x="1342873" y="3298438"/>
            <a:ext cx="1827428" cy="0"/>
          </a:xfrm>
          <a:prstGeom prst="straightConnector1">
            <a:avLst/>
          </a:prstGeom>
          <a:noFill/>
          <a:ln w="19050">
            <a:solidFill>
              <a:srgbClr val="E0A9CB"/>
            </a:solidFill>
            <a:headEnd type="oval" w="med" len="med"/>
            <a:tailEnd type="oval" w="med" len="med"/>
          </a:ln>
        </p:spPr>
      </p:cxnSp>
      <p:cxnSp>
        <p:nvCxnSpPr>
          <p:cNvPr id="103" name="直接箭头连接符 102"/>
          <p:cNvCxnSpPr/>
          <p:nvPr/>
        </p:nvCxnSpPr>
        <p:spPr>
          <a:xfrm>
            <a:off x="1342873" y="3794047"/>
            <a:ext cx="1827428" cy="0"/>
          </a:xfrm>
          <a:prstGeom prst="straightConnector1">
            <a:avLst/>
          </a:prstGeom>
          <a:noFill/>
          <a:ln w="19050">
            <a:solidFill>
              <a:srgbClr val="E0A9CB"/>
            </a:solidFill>
            <a:headEnd type="oval" w="med" len="med"/>
            <a:tailEnd type="oval" w="med" len="med"/>
          </a:ln>
        </p:spPr>
      </p:cxnSp>
      <p:sp>
        <p:nvSpPr>
          <p:cNvPr id="104" name="矩形 103"/>
          <p:cNvSpPr/>
          <p:nvPr/>
        </p:nvSpPr>
        <p:spPr>
          <a:xfrm>
            <a:off x="1357387" y="3954918"/>
            <a:ext cx="1942851" cy="1076325"/>
          </a:xfrm>
          <a:prstGeom prst="rect">
            <a:avLst/>
          </a:prstGeom>
        </p:spPr>
        <p:txBody>
          <a:bodyPr wrap="square">
            <a:spAutoFit/>
          </a:bodyPr>
          <a:lstStyle/>
          <a:p>
            <a:r>
              <a:rPr lang="zh-CN" sz="1600" dirty="0"/>
              <a:t>管理员针对用户信息进行新增、删除、修改、条件分页查询。</a:t>
            </a:r>
            <a:endParaRPr lang="zh-CN" sz="1600" dirty="0"/>
          </a:p>
        </p:txBody>
      </p:sp>
      <p:sp>
        <p:nvSpPr>
          <p:cNvPr id="105" name="矩形 104"/>
          <p:cNvSpPr/>
          <p:nvPr/>
        </p:nvSpPr>
        <p:spPr>
          <a:xfrm>
            <a:off x="1469602" y="3336088"/>
            <a:ext cx="1578397" cy="420370"/>
          </a:xfrm>
          <a:prstGeom prst="rect">
            <a:avLst/>
          </a:prstGeom>
        </p:spPr>
        <p:txBody>
          <a:bodyPr wrap="square">
            <a:spAutoFit/>
          </a:bodyPr>
          <a:lstStyle/>
          <a:p>
            <a:pPr algn="dist"/>
            <a:r>
              <a:rPr lang="zh-CN" altLang="en-US" sz="2135" dirty="0" smtClean="0">
                <a:latin typeface="华文细黑" panose="02010600040101010101" pitchFamily="2" charset="-122"/>
                <a:ea typeface="华文细黑" panose="02010600040101010101" pitchFamily="2" charset="-122"/>
              </a:rPr>
              <a:t>用户信息</a:t>
            </a:r>
            <a:endParaRPr lang="zh-CN" altLang="en-US" sz="2135" dirty="0">
              <a:latin typeface="华文细黑" panose="02010600040101010101" pitchFamily="2" charset="-122"/>
              <a:ea typeface="华文细黑" panose="02010600040101010101" pitchFamily="2" charset="-122"/>
            </a:endParaRPr>
          </a:p>
        </p:txBody>
      </p:sp>
      <p:sp>
        <p:nvSpPr>
          <p:cNvPr id="113" name="圆角矩形 112"/>
          <p:cNvSpPr/>
          <p:nvPr/>
        </p:nvSpPr>
        <p:spPr>
          <a:xfrm>
            <a:off x="3663729" y="2315546"/>
            <a:ext cx="2304256" cy="3410597"/>
          </a:xfrm>
          <a:prstGeom prst="roundRect">
            <a:avLst>
              <a:gd name="adj" fmla="val 3230"/>
            </a:avLst>
          </a:prstGeom>
          <a:noFill/>
          <a:ln w="19050">
            <a:solidFill>
              <a:srgbClr val="E0A9CB"/>
            </a:solidFill>
          </a:ln>
        </p:spPr>
        <p:txBody>
          <a:bodyPr rtlCol="0" anchor="ctr"/>
          <a:lstStyle/>
          <a:p>
            <a:pPr algn="ctr"/>
            <a:endParaRPr lang="zh-CN" altLang="en-US" sz="2135">
              <a:latin typeface="华文细黑" panose="02010600040101010101" pitchFamily="2" charset="-122"/>
              <a:ea typeface="华文细黑" panose="02010600040101010101" pitchFamily="2" charset="-122"/>
            </a:endParaRPr>
          </a:p>
        </p:txBody>
      </p:sp>
      <p:sp>
        <p:nvSpPr>
          <p:cNvPr id="126" name="圆角矩形 125"/>
          <p:cNvSpPr/>
          <p:nvPr/>
        </p:nvSpPr>
        <p:spPr>
          <a:xfrm>
            <a:off x="6224015" y="2315546"/>
            <a:ext cx="2304256" cy="3410597"/>
          </a:xfrm>
          <a:prstGeom prst="roundRect">
            <a:avLst>
              <a:gd name="adj" fmla="val 3230"/>
            </a:avLst>
          </a:prstGeom>
          <a:noFill/>
          <a:ln w="19050">
            <a:solidFill>
              <a:srgbClr val="E0A9CB"/>
            </a:solidFill>
          </a:ln>
        </p:spPr>
        <p:txBody>
          <a:bodyPr rtlCol="0" anchor="ctr"/>
          <a:lstStyle/>
          <a:p>
            <a:pPr algn="ctr"/>
            <a:endParaRPr lang="zh-CN" altLang="en-US" sz="2135">
              <a:latin typeface="华文细黑" panose="02010600040101010101" pitchFamily="2" charset="-122"/>
              <a:ea typeface="华文细黑" panose="02010600040101010101" pitchFamily="2" charset="-122"/>
            </a:endParaRPr>
          </a:p>
        </p:txBody>
      </p:sp>
      <p:sp>
        <p:nvSpPr>
          <p:cNvPr id="132" name="圆角矩形 131"/>
          <p:cNvSpPr/>
          <p:nvPr/>
        </p:nvSpPr>
        <p:spPr>
          <a:xfrm>
            <a:off x="8784299" y="2315546"/>
            <a:ext cx="2304256" cy="3410597"/>
          </a:xfrm>
          <a:prstGeom prst="roundRect">
            <a:avLst>
              <a:gd name="adj" fmla="val 3230"/>
            </a:avLst>
          </a:prstGeom>
          <a:noFill/>
          <a:ln w="19050">
            <a:solidFill>
              <a:srgbClr val="E0A9CB"/>
            </a:solidFill>
          </a:ln>
        </p:spPr>
        <p:txBody>
          <a:bodyPr rtlCol="0" anchor="ctr"/>
          <a:lstStyle/>
          <a:p>
            <a:pPr algn="ctr"/>
            <a:endParaRPr lang="zh-CN" altLang="en-US" sz="2135">
              <a:latin typeface="华文细黑" panose="02010600040101010101" pitchFamily="2" charset="-122"/>
              <a:ea typeface="华文细黑" panose="02010600040101010101" pitchFamily="2" charset="-122"/>
            </a:endParaRPr>
          </a:p>
        </p:txBody>
      </p:sp>
      <p:sp>
        <p:nvSpPr>
          <p:cNvPr id="3" name="椭圆 2"/>
          <p:cNvSpPr/>
          <p:nvPr/>
        </p:nvSpPr>
        <p:spPr>
          <a:xfrm>
            <a:off x="1722500" y="1802406"/>
            <a:ext cx="1066145" cy="1045797"/>
          </a:xfrm>
          <a:prstGeom prst="ellipse">
            <a:avLst/>
          </a:prstGeom>
          <a:solidFill>
            <a:srgbClr val="E0A9CB"/>
          </a:solidFill>
          <a:ln>
            <a:noFill/>
          </a:ln>
        </p:spPr>
        <p:txBody>
          <a:bodyPr vert="horz" wrap="square" lIns="121920" tIns="60960" rIns="121920" bIns="60960" numCol="1" anchor="t" anchorCtr="0" compatLnSpc="1"/>
          <a:lstStyle/>
          <a:p>
            <a:endParaRPr lang="zh-CN" altLang="en-US" sz="2135">
              <a:latin typeface="华文细黑" panose="02010600040101010101" pitchFamily="2" charset="-122"/>
              <a:ea typeface="华文细黑" panose="02010600040101010101" pitchFamily="2" charset="-122"/>
            </a:endParaRPr>
          </a:p>
        </p:txBody>
      </p:sp>
      <p:sp>
        <p:nvSpPr>
          <p:cNvPr id="31" name="椭圆 30"/>
          <p:cNvSpPr/>
          <p:nvPr/>
        </p:nvSpPr>
        <p:spPr>
          <a:xfrm>
            <a:off x="4282786" y="1802406"/>
            <a:ext cx="1066145" cy="1045797"/>
          </a:xfrm>
          <a:prstGeom prst="ellipse">
            <a:avLst/>
          </a:prstGeom>
          <a:solidFill>
            <a:srgbClr val="E0A9CB"/>
          </a:solidFill>
          <a:ln>
            <a:noFill/>
          </a:ln>
        </p:spPr>
        <p:txBody>
          <a:bodyPr vert="horz" wrap="square" lIns="121920" tIns="60960" rIns="121920" bIns="60960" numCol="1" anchor="t" anchorCtr="0" compatLnSpc="1"/>
          <a:lstStyle/>
          <a:p>
            <a:endParaRPr lang="zh-CN" altLang="en-US" sz="2135">
              <a:latin typeface="华文细黑" panose="02010600040101010101" pitchFamily="2" charset="-122"/>
              <a:ea typeface="华文细黑" panose="02010600040101010101" pitchFamily="2" charset="-122"/>
            </a:endParaRPr>
          </a:p>
        </p:txBody>
      </p:sp>
      <p:sp>
        <p:nvSpPr>
          <p:cNvPr id="32" name="椭圆 31"/>
          <p:cNvSpPr/>
          <p:nvPr/>
        </p:nvSpPr>
        <p:spPr>
          <a:xfrm>
            <a:off x="6843069" y="1802406"/>
            <a:ext cx="1066145" cy="1045797"/>
          </a:xfrm>
          <a:prstGeom prst="ellipse">
            <a:avLst/>
          </a:prstGeom>
          <a:solidFill>
            <a:srgbClr val="E0A9CB"/>
          </a:solidFill>
          <a:ln>
            <a:noFill/>
          </a:ln>
        </p:spPr>
        <p:txBody>
          <a:bodyPr vert="horz" wrap="square" lIns="121920" tIns="60960" rIns="121920" bIns="60960" numCol="1" anchor="t" anchorCtr="0" compatLnSpc="1"/>
          <a:lstStyle/>
          <a:p>
            <a:endParaRPr lang="zh-CN" altLang="en-US" sz="2135">
              <a:latin typeface="华文细黑" panose="02010600040101010101" pitchFamily="2" charset="-122"/>
              <a:ea typeface="华文细黑" panose="02010600040101010101" pitchFamily="2" charset="-122"/>
            </a:endParaRPr>
          </a:p>
        </p:txBody>
      </p:sp>
      <p:sp>
        <p:nvSpPr>
          <p:cNvPr id="33" name="椭圆 32"/>
          <p:cNvSpPr/>
          <p:nvPr/>
        </p:nvSpPr>
        <p:spPr>
          <a:xfrm>
            <a:off x="9403354" y="1802406"/>
            <a:ext cx="1066145" cy="1045797"/>
          </a:xfrm>
          <a:prstGeom prst="ellipse">
            <a:avLst/>
          </a:prstGeom>
          <a:solidFill>
            <a:srgbClr val="E0A9CB"/>
          </a:solidFill>
          <a:ln>
            <a:noFill/>
          </a:ln>
        </p:spPr>
        <p:txBody>
          <a:bodyPr vert="horz" wrap="square" lIns="121920" tIns="60960" rIns="121920" bIns="60960" numCol="1" anchor="t" anchorCtr="0" compatLnSpc="1"/>
          <a:lstStyle/>
          <a:p>
            <a:endParaRPr lang="zh-CN" altLang="en-US" sz="2135">
              <a:latin typeface="华文细黑" panose="02010600040101010101" pitchFamily="2" charset="-122"/>
              <a:ea typeface="华文细黑" panose="02010600040101010101" pitchFamily="2" charset="-122"/>
            </a:endParaRPr>
          </a:p>
        </p:txBody>
      </p:sp>
      <p:sp>
        <p:nvSpPr>
          <p:cNvPr id="28" name="矩形 27"/>
          <p:cNvSpPr/>
          <p:nvPr/>
        </p:nvSpPr>
        <p:spPr>
          <a:xfrm>
            <a:off x="1935611" y="2032914"/>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01</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4" name="矩形 33"/>
          <p:cNvSpPr/>
          <p:nvPr/>
        </p:nvSpPr>
        <p:spPr>
          <a:xfrm>
            <a:off x="4499179" y="2032914"/>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02</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5" name="矩形 34"/>
          <p:cNvSpPr/>
          <p:nvPr/>
        </p:nvSpPr>
        <p:spPr>
          <a:xfrm>
            <a:off x="7082669" y="2032914"/>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03</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36" name="矩形 35"/>
          <p:cNvSpPr/>
          <p:nvPr/>
        </p:nvSpPr>
        <p:spPr>
          <a:xfrm>
            <a:off x="9618298" y="2032914"/>
            <a:ext cx="639919" cy="584775"/>
          </a:xfrm>
          <a:prstGeom prst="rect">
            <a:avLst/>
          </a:prstGeom>
        </p:spPr>
        <p:txBody>
          <a:bodyPr wrap="none" anchor="ctr">
            <a:spAutoFit/>
          </a:bodyPr>
          <a:lstStyle/>
          <a:p>
            <a:pPr algn="ctr"/>
            <a:r>
              <a:rPr lang="en-US" altLang="zh-CN" sz="3200" dirty="0">
                <a:solidFill>
                  <a:schemeClr val="bg1"/>
                </a:solidFill>
                <a:latin typeface="华文细黑" panose="02010600040101010101" pitchFamily="2" charset="-122"/>
                <a:ea typeface="华文细黑" panose="02010600040101010101" pitchFamily="2" charset="-122"/>
              </a:rPr>
              <a:t>04</a:t>
            </a:r>
            <a:endParaRPr lang="zh-CN" altLang="en-US" sz="3200" dirty="0">
              <a:solidFill>
                <a:schemeClr val="bg1"/>
              </a:solidFill>
              <a:latin typeface="华文细黑" panose="02010600040101010101" pitchFamily="2" charset="-122"/>
              <a:ea typeface="华文细黑" panose="02010600040101010101" pitchFamily="2" charset="-122"/>
            </a:endParaRPr>
          </a:p>
        </p:txBody>
      </p:sp>
      <p:sp>
        <p:nvSpPr>
          <p:cNvPr id="47" name="文本框 46"/>
          <p:cNvSpPr txBox="1"/>
          <p:nvPr/>
        </p:nvSpPr>
        <p:spPr>
          <a:xfrm>
            <a:off x="1423245" y="508418"/>
            <a:ext cx="2686035" cy="583565"/>
          </a:xfrm>
          <a:prstGeom prst="rect">
            <a:avLst/>
          </a:prstGeom>
          <a:noFill/>
        </p:spPr>
        <p:txBody>
          <a:bodyPr wrap="square" rtlCol="0">
            <a:spAutoFit/>
          </a:bodyPr>
          <a:lstStyle/>
          <a:p>
            <a:pPr algn="just">
              <a:spcAft>
                <a:spcPts val="0"/>
              </a:spcAft>
            </a:pPr>
            <a:r>
              <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功能</a:t>
            </a:r>
            <a:r>
              <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分析</a:t>
            </a:r>
            <a:endPar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endParaRPr>
          </a:p>
        </p:txBody>
      </p:sp>
      <p:cxnSp>
        <p:nvCxnSpPr>
          <p:cNvPr id="48" name="直接箭头连接符 47"/>
          <p:cNvCxnSpPr/>
          <p:nvPr/>
        </p:nvCxnSpPr>
        <p:spPr>
          <a:xfrm>
            <a:off x="3909981" y="3312952"/>
            <a:ext cx="1827428" cy="0"/>
          </a:xfrm>
          <a:prstGeom prst="straightConnector1">
            <a:avLst/>
          </a:prstGeom>
          <a:noFill/>
          <a:ln w="19050">
            <a:solidFill>
              <a:srgbClr val="E0A9CB"/>
            </a:solidFill>
            <a:headEnd type="oval" w="med" len="med"/>
            <a:tailEnd type="oval" w="med" len="med"/>
          </a:ln>
        </p:spPr>
      </p:cxnSp>
      <p:cxnSp>
        <p:nvCxnSpPr>
          <p:cNvPr id="49" name="直接箭头连接符 48"/>
          <p:cNvCxnSpPr/>
          <p:nvPr/>
        </p:nvCxnSpPr>
        <p:spPr>
          <a:xfrm>
            <a:off x="3909981" y="3808561"/>
            <a:ext cx="1827428" cy="0"/>
          </a:xfrm>
          <a:prstGeom prst="straightConnector1">
            <a:avLst/>
          </a:prstGeom>
          <a:noFill/>
          <a:ln w="19050">
            <a:solidFill>
              <a:srgbClr val="E0A9CB"/>
            </a:solidFill>
            <a:headEnd type="oval" w="med" len="med"/>
            <a:tailEnd type="oval" w="med" len="med"/>
          </a:ln>
        </p:spPr>
      </p:cxnSp>
      <p:sp>
        <p:nvSpPr>
          <p:cNvPr id="50" name="矩形 49"/>
          <p:cNvSpPr/>
          <p:nvPr/>
        </p:nvSpPr>
        <p:spPr>
          <a:xfrm>
            <a:off x="3924495" y="3969432"/>
            <a:ext cx="1942851" cy="1322070"/>
          </a:xfrm>
          <a:prstGeom prst="rect">
            <a:avLst/>
          </a:prstGeom>
        </p:spPr>
        <p:txBody>
          <a:bodyPr wrap="square">
            <a:spAutoFit/>
          </a:bodyPr>
          <a:lstStyle/>
          <a:p>
            <a:r>
              <a:rPr lang="zh-CN" sz="1600" dirty="0"/>
              <a:t>管理员针对图书信息以及图书分类</a:t>
            </a:r>
            <a:r>
              <a:rPr lang="zh-CN" sz="1600" dirty="0"/>
              <a:t>信息进行新增、删除、修改、条件分页查询。</a:t>
            </a:r>
            <a:endParaRPr lang="zh-CN" sz="1600" dirty="0"/>
          </a:p>
        </p:txBody>
      </p:sp>
      <p:sp>
        <p:nvSpPr>
          <p:cNvPr id="51" name="矩形 50"/>
          <p:cNvSpPr/>
          <p:nvPr/>
        </p:nvSpPr>
        <p:spPr>
          <a:xfrm>
            <a:off x="4036710" y="3350602"/>
            <a:ext cx="1578397" cy="420370"/>
          </a:xfrm>
          <a:prstGeom prst="rect">
            <a:avLst/>
          </a:prstGeom>
        </p:spPr>
        <p:txBody>
          <a:bodyPr wrap="square">
            <a:spAutoFit/>
          </a:bodyPr>
          <a:lstStyle/>
          <a:p>
            <a:pPr algn="dist"/>
            <a:r>
              <a:rPr lang="zh-CN" altLang="en-US" sz="2135" dirty="0" smtClean="0">
                <a:latin typeface="华文细黑" panose="02010600040101010101" pitchFamily="2" charset="-122"/>
                <a:ea typeface="华文细黑" panose="02010600040101010101" pitchFamily="2" charset="-122"/>
              </a:rPr>
              <a:t>图书信息</a:t>
            </a:r>
            <a:endParaRPr lang="zh-CN" altLang="en-US" sz="2135" dirty="0" smtClean="0">
              <a:latin typeface="华文细黑" panose="02010600040101010101" pitchFamily="2" charset="-122"/>
              <a:ea typeface="华文细黑" panose="02010600040101010101" pitchFamily="2" charset="-122"/>
            </a:endParaRPr>
          </a:p>
        </p:txBody>
      </p:sp>
      <p:cxnSp>
        <p:nvCxnSpPr>
          <p:cNvPr id="52" name="直接箭头连接符 51"/>
          <p:cNvCxnSpPr/>
          <p:nvPr/>
        </p:nvCxnSpPr>
        <p:spPr>
          <a:xfrm>
            <a:off x="6481550" y="3308836"/>
            <a:ext cx="1827428" cy="0"/>
          </a:xfrm>
          <a:prstGeom prst="straightConnector1">
            <a:avLst/>
          </a:prstGeom>
          <a:noFill/>
          <a:ln w="19050">
            <a:solidFill>
              <a:srgbClr val="E0A9CB"/>
            </a:solidFill>
            <a:headEnd type="oval" w="med" len="med"/>
            <a:tailEnd type="oval" w="med" len="med"/>
          </a:ln>
        </p:spPr>
      </p:cxnSp>
      <p:cxnSp>
        <p:nvCxnSpPr>
          <p:cNvPr id="53" name="直接箭头连接符 52"/>
          <p:cNvCxnSpPr/>
          <p:nvPr/>
        </p:nvCxnSpPr>
        <p:spPr>
          <a:xfrm>
            <a:off x="6481550" y="3804445"/>
            <a:ext cx="1827428" cy="0"/>
          </a:xfrm>
          <a:prstGeom prst="straightConnector1">
            <a:avLst/>
          </a:prstGeom>
          <a:noFill/>
          <a:ln w="19050">
            <a:solidFill>
              <a:srgbClr val="E0A9CB"/>
            </a:solidFill>
            <a:headEnd type="oval" w="med" len="med"/>
            <a:tailEnd type="oval" w="med" len="med"/>
          </a:ln>
        </p:spPr>
      </p:cxnSp>
      <p:sp>
        <p:nvSpPr>
          <p:cNvPr id="54" name="矩形 53"/>
          <p:cNvSpPr/>
          <p:nvPr/>
        </p:nvSpPr>
        <p:spPr>
          <a:xfrm>
            <a:off x="6496064" y="3965316"/>
            <a:ext cx="1942851" cy="1322070"/>
          </a:xfrm>
          <a:prstGeom prst="rect">
            <a:avLst/>
          </a:prstGeom>
        </p:spPr>
        <p:txBody>
          <a:bodyPr wrap="square">
            <a:spAutoFit/>
          </a:bodyPr>
          <a:lstStyle/>
          <a:p>
            <a:r>
              <a:rPr lang="zh-CN" sz="1600" dirty="0"/>
              <a:t>管理员针对图书借阅信息进行借阅、归还、删除；读者针对图书借阅信息进行借阅、归还。</a:t>
            </a:r>
            <a:endParaRPr lang="zh-CN" sz="1600" dirty="0"/>
          </a:p>
        </p:txBody>
      </p:sp>
      <p:sp>
        <p:nvSpPr>
          <p:cNvPr id="55" name="矩形 54"/>
          <p:cNvSpPr/>
          <p:nvPr/>
        </p:nvSpPr>
        <p:spPr>
          <a:xfrm>
            <a:off x="6608279" y="3346486"/>
            <a:ext cx="1578397" cy="420370"/>
          </a:xfrm>
          <a:prstGeom prst="rect">
            <a:avLst/>
          </a:prstGeom>
        </p:spPr>
        <p:txBody>
          <a:bodyPr wrap="square">
            <a:spAutoFit/>
          </a:bodyPr>
          <a:lstStyle/>
          <a:p>
            <a:pPr algn="dist"/>
            <a:r>
              <a:rPr lang="zh-CN" altLang="en-US" sz="2135" dirty="0" smtClean="0">
                <a:latin typeface="华文细黑" panose="02010600040101010101" pitchFamily="2" charset="-122"/>
                <a:ea typeface="华文细黑" panose="02010600040101010101" pitchFamily="2" charset="-122"/>
              </a:rPr>
              <a:t>借阅信息</a:t>
            </a:r>
            <a:endParaRPr lang="zh-CN" altLang="en-US" sz="2135" dirty="0">
              <a:latin typeface="华文细黑" panose="02010600040101010101" pitchFamily="2" charset="-122"/>
              <a:ea typeface="华文细黑" panose="02010600040101010101" pitchFamily="2" charset="-122"/>
            </a:endParaRPr>
          </a:p>
        </p:txBody>
      </p:sp>
      <p:cxnSp>
        <p:nvCxnSpPr>
          <p:cNvPr id="56" name="直接箭头连接符 55"/>
          <p:cNvCxnSpPr/>
          <p:nvPr/>
        </p:nvCxnSpPr>
        <p:spPr>
          <a:xfrm>
            <a:off x="9048658" y="3308836"/>
            <a:ext cx="1827428" cy="0"/>
          </a:xfrm>
          <a:prstGeom prst="straightConnector1">
            <a:avLst/>
          </a:prstGeom>
          <a:noFill/>
          <a:ln w="19050">
            <a:solidFill>
              <a:srgbClr val="E0A9CB"/>
            </a:solidFill>
            <a:headEnd type="oval" w="med" len="med"/>
            <a:tailEnd type="oval" w="med" len="med"/>
          </a:ln>
        </p:spPr>
      </p:cxnSp>
      <p:cxnSp>
        <p:nvCxnSpPr>
          <p:cNvPr id="57" name="直接箭头连接符 56"/>
          <p:cNvCxnSpPr/>
          <p:nvPr/>
        </p:nvCxnSpPr>
        <p:spPr>
          <a:xfrm>
            <a:off x="9048658" y="3804445"/>
            <a:ext cx="1827428" cy="0"/>
          </a:xfrm>
          <a:prstGeom prst="straightConnector1">
            <a:avLst/>
          </a:prstGeom>
          <a:noFill/>
          <a:ln w="19050">
            <a:solidFill>
              <a:srgbClr val="E0A9CB"/>
            </a:solidFill>
            <a:headEnd type="oval" w="med" len="med"/>
            <a:tailEnd type="oval" w="med" len="med"/>
          </a:ln>
        </p:spPr>
      </p:cxnSp>
      <p:sp>
        <p:nvSpPr>
          <p:cNvPr id="58" name="矩形 57"/>
          <p:cNvSpPr/>
          <p:nvPr/>
        </p:nvSpPr>
        <p:spPr>
          <a:xfrm>
            <a:off x="9063172" y="3965316"/>
            <a:ext cx="1942851" cy="1568450"/>
          </a:xfrm>
          <a:prstGeom prst="rect">
            <a:avLst/>
          </a:prstGeom>
        </p:spPr>
        <p:txBody>
          <a:bodyPr wrap="square">
            <a:spAutoFit/>
          </a:bodyPr>
          <a:lstStyle/>
          <a:p>
            <a:r>
              <a:rPr lang="zh-CN" sz="1600" dirty="0"/>
              <a:t>用户可以选择对应的身份，输入对应的用户名密码进行登录，也可以进行读者账户注册，修改密码。</a:t>
            </a:r>
            <a:endParaRPr lang="zh-CN" sz="1600" dirty="0"/>
          </a:p>
        </p:txBody>
      </p:sp>
      <p:sp>
        <p:nvSpPr>
          <p:cNvPr id="59" name="矩形 58"/>
          <p:cNvSpPr/>
          <p:nvPr/>
        </p:nvSpPr>
        <p:spPr>
          <a:xfrm>
            <a:off x="9175387" y="3346486"/>
            <a:ext cx="1578397" cy="420370"/>
          </a:xfrm>
          <a:prstGeom prst="rect">
            <a:avLst/>
          </a:prstGeom>
        </p:spPr>
        <p:txBody>
          <a:bodyPr wrap="square">
            <a:spAutoFit/>
          </a:bodyPr>
          <a:lstStyle/>
          <a:p>
            <a:pPr algn="dist"/>
            <a:r>
              <a:rPr lang="zh-CN" altLang="en-US" sz="2135" dirty="0" smtClean="0">
                <a:latin typeface="华文细黑" panose="02010600040101010101" pitchFamily="2" charset="-122"/>
                <a:ea typeface="华文细黑" panose="02010600040101010101" pitchFamily="2" charset="-122"/>
              </a:rPr>
              <a:t>用户功能</a:t>
            </a:r>
            <a:endParaRPr lang="zh-CN" altLang="en-US" sz="2135" dirty="0">
              <a:latin typeface="华文细黑" panose="02010600040101010101" pitchFamily="2" charset="-122"/>
              <a:ea typeface="华文细黑" panose="02010600040101010101" pitchFamily="2" charset="-122"/>
            </a:endParaRPr>
          </a:p>
        </p:txBody>
      </p:sp>
      <p:grpSp>
        <p:nvGrpSpPr>
          <p:cNvPr id="63" name="组合 62"/>
          <p:cNvGrpSpPr/>
          <p:nvPr/>
        </p:nvGrpSpPr>
        <p:grpSpPr>
          <a:xfrm>
            <a:off x="310029" y="279122"/>
            <a:ext cx="1085080" cy="1123106"/>
            <a:chOff x="310029" y="279122"/>
            <a:chExt cx="1085080" cy="1123106"/>
          </a:xfrm>
        </p:grpSpPr>
        <p:pic>
          <p:nvPicPr>
            <p:cNvPr id="64" name="图片 6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65" name="文本框 64"/>
            <p:cNvSpPr txBox="1"/>
            <p:nvPr/>
          </p:nvSpPr>
          <p:spPr>
            <a:xfrm>
              <a:off x="338165" y="295423"/>
              <a:ext cx="832310" cy="1106805"/>
            </a:xfrm>
            <a:prstGeom prst="rect">
              <a:avLst/>
            </a:prstGeom>
            <a:noFill/>
          </p:spPr>
          <p:txBody>
            <a:bodyPr wrap="square" rtlCol="0">
              <a:spAutoFit/>
            </a:bodyPr>
            <a:lstStyle/>
            <a:p>
              <a:pPr algn="dist"/>
              <a:r>
                <a:rPr lang="en-US" altLang="zh-CN" sz="6600" b="1" dirty="0">
                  <a:latin typeface="Impact" panose="020B0806030902050204" pitchFamily="34" charset="0"/>
                  <a:ea typeface="方正兰亭粗黑简体" panose="02000000000000000000" pitchFamily="2" charset="-122"/>
                </a:rPr>
                <a:t>1</a:t>
              </a:r>
              <a:endParaRPr lang="en-US" altLang="zh-CN" sz="6600" b="1" dirty="0">
                <a:latin typeface="Impact" panose="020B0806030902050204" pitchFamily="34" charset="0"/>
                <a:ea typeface="方正兰亭粗黑简体" panose="02000000000000000000" pitchFamily="2" charset="-122"/>
              </a:endParaRPr>
            </a:p>
          </p:txBody>
        </p:sp>
      </p:grpSp>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4939778" y="1448740"/>
            <a:ext cx="2430428" cy="2331272"/>
          </a:xfrm>
          <a:prstGeom prst="rect">
            <a:avLst/>
          </a:prstGeom>
        </p:spPr>
      </p:pic>
      <p:sp>
        <p:nvSpPr>
          <p:cNvPr id="4" name="文本框 3"/>
          <p:cNvSpPr txBox="1"/>
          <p:nvPr/>
        </p:nvSpPr>
        <p:spPr>
          <a:xfrm>
            <a:off x="4123107" y="3698205"/>
            <a:ext cx="3908715" cy="829945"/>
          </a:xfrm>
          <a:prstGeom prst="rect">
            <a:avLst/>
          </a:prstGeom>
          <a:noFill/>
        </p:spPr>
        <p:txBody>
          <a:bodyPr wrap="square" rtlCol="0">
            <a:spAutoFit/>
          </a:bodyPr>
          <a:lstStyle/>
          <a:p>
            <a:pPr algn="dist"/>
            <a:r>
              <a:rPr lang="zh-CN" altLang="zh-CN" sz="4800" dirty="0" smtClean="0">
                <a:latin typeface="方正兰亭粗黑简体" panose="02000000000000000000" pitchFamily="2" charset="-122"/>
                <a:ea typeface="方正兰亭粗黑简体" panose="02000000000000000000" pitchFamily="2" charset="-122"/>
              </a:rPr>
              <a:t>功能</a:t>
            </a:r>
            <a:r>
              <a:rPr lang="zh-CN" altLang="zh-CN" sz="4800" dirty="0" smtClean="0">
                <a:latin typeface="方正兰亭粗黑简体" panose="02000000000000000000" pitchFamily="2" charset="-122"/>
                <a:ea typeface="方正兰亭粗黑简体" panose="02000000000000000000" pitchFamily="2" charset="-122"/>
              </a:rPr>
              <a:t>演示</a:t>
            </a:r>
            <a:endParaRPr lang="zh-CN" altLang="zh-CN" sz="4800" dirty="0" smtClean="0">
              <a:latin typeface="方正兰亭粗黑简体" panose="02000000000000000000" pitchFamily="2" charset="-122"/>
              <a:ea typeface="方正兰亭粗黑简体" panose="02000000000000000000" pitchFamily="2" charset="-122"/>
            </a:endParaRPr>
          </a:p>
        </p:txBody>
      </p:sp>
      <p:sp>
        <p:nvSpPr>
          <p:cNvPr id="5" name="文本框 4"/>
          <p:cNvSpPr txBox="1"/>
          <p:nvPr/>
        </p:nvSpPr>
        <p:spPr>
          <a:xfrm>
            <a:off x="4683580" y="4577608"/>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登录</a:t>
            </a: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界面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
        <p:nvSpPr>
          <p:cNvPr id="6" name="文本框 5"/>
          <p:cNvSpPr txBox="1"/>
          <p:nvPr/>
        </p:nvSpPr>
        <p:spPr>
          <a:xfrm>
            <a:off x="5049974" y="1564021"/>
            <a:ext cx="1833848" cy="2215991"/>
          </a:xfrm>
          <a:prstGeom prst="rect">
            <a:avLst/>
          </a:prstGeom>
          <a:noFill/>
        </p:spPr>
        <p:txBody>
          <a:bodyPr wrap="square" rtlCol="0">
            <a:spAutoFit/>
          </a:bodyPr>
          <a:lstStyle/>
          <a:p>
            <a:pPr algn="dist"/>
            <a:r>
              <a:rPr lang="en-US" altLang="zh-CN" sz="13800" b="1" dirty="0" smtClean="0">
                <a:latin typeface="Impact" panose="020B0806030902050204" pitchFamily="34" charset="0"/>
                <a:ea typeface="方正兰亭粗黑简体" panose="02000000000000000000" pitchFamily="2" charset="-122"/>
              </a:rPr>
              <a:t>3</a:t>
            </a:r>
            <a:endParaRPr lang="zh-CN" altLang="en-US" sz="13800" b="1" dirty="0">
              <a:latin typeface="Impact" panose="020B0806030902050204" pitchFamily="34" charset="0"/>
              <a:ea typeface="方正兰亭粗黑简体" panose="02000000000000000000" pitchFamily="2" charset="-122"/>
            </a:endParaRPr>
          </a:p>
        </p:txBody>
      </p:sp>
      <p:sp>
        <p:nvSpPr>
          <p:cNvPr id="7" name="文本框 6"/>
          <p:cNvSpPr txBox="1"/>
          <p:nvPr/>
        </p:nvSpPr>
        <p:spPr>
          <a:xfrm>
            <a:off x="4690401" y="4919299"/>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借阅信息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
        <p:nvSpPr>
          <p:cNvPr id="8" name="文本框 7"/>
          <p:cNvSpPr txBox="1"/>
          <p:nvPr/>
        </p:nvSpPr>
        <p:spPr>
          <a:xfrm>
            <a:off x="6065135" y="4577608"/>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图书信息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
        <p:nvSpPr>
          <p:cNvPr id="9" name="文本框 8"/>
          <p:cNvSpPr txBox="1"/>
          <p:nvPr/>
        </p:nvSpPr>
        <p:spPr>
          <a:xfrm>
            <a:off x="6057208" y="4919299"/>
            <a:ext cx="1524805" cy="368300"/>
          </a:xfrm>
          <a:prstGeom prst="rect">
            <a:avLst/>
          </a:prstGeom>
          <a:noFill/>
        </p:spPr>
        <p:txBody>
          <a:bodyPr wrap="square" rtlCol="0">
            <a:spAutoFit/>
          </a:bodyPr>
          <a:lstStyle/>
          <a:p>
            <a:pPr marL="285750" indent="-285750">
              <a:buFont typeface="Wingdings" panose="05000000000000000000" pitchFamily="2" charset="2"/>
              <a:buChar char="n"/>
            </a:pPr>
            <a:r>
              <a:rPr lang="zh-CN" altLang="en-US" dirty="0" smtClean="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rPr>
              <a:t>用户管理           </a:t>
            </a:r>
            <a:endParaRPr lang="zh-CN" altLang="en-US" dirty="0">
              <a:effectLst>
                <a:outerShdw blurRad="60007" dist="310007" dir="7680000" sy="30000" kx="1300200" algn="ctr" rotWithShape="0">
                  <a:prstClr val="black">
                    <a:alpha val="32000"/>
                  </a:prstClr>
                </a:outerShdw>
              </a:effectLst>
              <a:latin typeface="华文细黑" panose="02010600040101010101" pitchFamily="2" charset="-122"/>
              <a:ea typeface="华文细黑" panose="02010600040101010101" pitchFamily="2"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文本框 46"/>
          <p:cNvSpPr txBox="1"/>
          <p:nvPr/>
        </p:nvSpPr>
        <p:spPr>
          <a:xfrm>
            <a:off x="1423245" y="508418"/>
            <a:ext cx="2686035" cy="583565"/>
          </a:xfrm>
          <a:prstGeom prst="rect">
            <a:avLst/>
          </a:prstGeom>
          <a:noFill/>
        </p:spPr>
        <p:txBody>
          <a:bodyPr wrap="square" rtlCol="0">
            <a:spAutoFit/>
          </a:bodyPr>
          <a:lstStyle/>
          <a:p>
            <a:pPr algn="just">
              <a:spcAft>
                <a:spcPts val="0"/>
              </a:spcAft>
            </a:pPr>
            <a:r>
              <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登录</a:t>
            </a:r>
            <a:r>
              <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rPr>
              <a:t>界面</a:t>
            </a:r>
            <a:endParaRPr lang="zh-CN" altLang="en-US" sz="3200" kern="100" dirty="0" smtClean="0">
              <a:latin typeface="方正兰亭粗黑简体" panose="02000000000000000000" pitchFamily="2" charset="-122"/>
              <a:ea typeface="方正兰亭粗黑简体" panose="02000000000000000000" pitchFamily="2" charset="-122"/>
              <a:cs typeface="Times New Roman" panose="02020603050405020304" pitchFamily="18" charset="0"/>
            </a:endParaRPr>
          </a:p>
        </p:txBody>
      </p:sp>
      <p:grpSp>
        <p:nvGrpSpPr>
          <p:cNvPr id="48" name="组合 47"/>
          <p:cNvGrpSpPr/>
          <p:nvPr/>
        </p:nvGrpSpPr>
        <p:grpSpPr>
          <a:xfrm>
            <a:off x="310029" y="279122"/>
            <a:ext cx="1085080" cy="1123106"/>
            <a:chOff x="310029" y="279122"/>
            <a:chExt cx="1085080" cy="1123106"/>
          </a:xfrm>
        </p:grpSpPr>
        <p:pic>
          <p:nvPicPr>
            <p:cNvPr id="49" name="图片 48"/>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310029" y="279122"/>
              <a:ext cx="1085080" cy="1040812"/>
            </a:xfrm>
            <a:prstGeom prst="rect">
              <a:avLst/>
            </a:prstGeom>
          </p:spPr>
        </p:pic>
        <p:sp>
          <p:nvSpPr>
            <p:cNvPr id="50" name="文本框 49"/>
            <p:cNvSpPr txBox="1"/>
            <p:nvPr/>
          </p:nvSpPr>
          <p:spPr>
            <a:xfrm>
              <a:off x="338165" y="295423"/>
              <a:ext cx="832310" cy="1106805"/>
            </a:xfrm>
            <a:prstGeom prst="rect">
              <a:avLst/>
            </a:prstGeom>
            <a:noFill/>
          </p:spPr>
          <p:txBody>
            <a:bodyPr wrap="square" rtlCol="0">
              <a:spAutoFit/>
            </a:bodyPr>
            <a:lstStyle/>
            <a:p>
              <a:pPr algn="dist"/>
              <a:r>
                <a:rPr lang="en-US" altLang="zh-CN" sz="6600" b="1" dirty="0">
                  <a:latin typeface="Impact" panose="020B0806030902050204" pitchFamily="34" charset="0"/>
                  <a:ea typeface="方正兰亭粗黑简体" panose="02000000000000000000" pitchFamily="2" charset="-122"/>
                </a:rPr>
                <a:t>1</a:t>
              </a:r>
              <a:endParaRPr lang="en-US" altLang="zh-CN" sz="6600" b="1" dirty="0">
                <a:latin typeface="Impact" panose="020B0806030902050204" pitchFamily="34" charset="0"/>
                <a:ea typeface="方正兰亭粗黑简体" panose="02000000000000000000" pitchFamily="2" charset="-122"/>
              </a:endParaRPr>
            </a:p>
          </p:txBody>
        </p:sp>
      </p:grpSp>
      <p:pic>
        <p:nvPicPr>
          <p:cNvPr id="3" name="图片 2"/>
          <p:cNvPicPr>
            <a:picLocks noChangeAspect="1"/>
          </p:cNvPicPr>
          <p:nvPr>
            <p:custDataLst>
              <p:tags r:id="rId2"/>
            </p:custDataLst>
          </p:nvPr>
        </p:nvPicPr>
        <p:blipFill>
          <a:blip r:embed="rId3"/>
          <a:srcRect l="19096" t="11119" r="18762" b="16273"/>
          <a:stretch>
            <a:fillRect/>
          </a:stretch>
        </p:blipFill>
        <p:spPr>
          <a:xfrm>
            <a:off x="1497965" y="1320165"/>
            <a:ext cx="9065260" cy="50425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900">
        <p14:warp dir="in"/>
      </p:transition>
    </mc:Choice>
    <mc:Fallback>
      <p:transition spd="slow">
        <p:fade/>
      </p:transition>
    </mc:Fallback>
  </mc:AlternateContent>
  <p:timing>
    <p:tnLst>
      <p:par>
        <p:cTn id="1" dur="indefinite" restart="never" nodeType="tmRoot"/>
      </p:par>
    </p:tnLst>
  </p:timing>
</p:sld>
</file>

<file path=ppt/tags/tag1.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PP_MARK_KEY" val="bf51bd95-4a06-4fc0-8ba0-9adb934970b4"/>
  <p:tag name="COMMONDATA" val="eyJoZGlkIjoiODhkYmQ3N2YzNmM2NTkyYTI1OGEwYWU0ZDI0OGEzZmE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1368</Words>
  <Application>WPS 演示</Application>
  <PresentationFormat>自定义</PresentationFormat>
  <Paragraphs>236</Paragraphs>
  <Slides>20</Slides>
  <Notes>3</Notes>
  <HiddenSlides>0</HiddenSlides>
  <MMClips>0</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20</vt:i4>
      </vt:variant>
    </vt:vector>
  </HeadingPairs>
  <TitlesOfParts>
    <vt:vector size="42" baseType="lpstr">
      <vt:lpstr>Arial</vt:lpstr>
      <vt:lpstr>宋体</vt:lpstr>
      <vt:lpstr>Wingdings</vt:lpstr>
      <vt:lpstr>方正兰亭粗黑简体</vt:lpstr>
      <vt:lpstr>黑体</vt:lpstr>
      <vt:lpstr>造字工房悦黑演示版常规体</vt:lpstr>
      <vt:lpstr>华文细黑</vt:lpstr>
      <vt:lpstr>方正兰亭超细黑简体</vt:lpstr>
      <vt:lpstr>Times New Roman</vt:lpstr>
      <vt:lpstr>Impact</vt:lpstr>
      <vt:lpstr>Segoe UI Light</vt:lpstr>
      <vt:lpstr>Calibri</vt:lpstr>
      <vt:lpstr>微软雅黑</vt:lpstr>
      <vt:lpstr>Arial Unicode MS</vt:lpstr>
      <vt:lpstr>Calibri Light</vt:lpstr>
      <vt:lpstr>Gill Sans</vt:lpstr>
      <vt:lpstr>方正兰亭粗黑_GBK</vt:lpstr>
      <vt:lpstr>Gill Sans MT</vt:lpstr>
      <vt:lpstr>华文行楷</vt:lpstr>
      <vt:lpstr>华文隶书</vt:lpstr>
      <vt:lpstr>华文新魏</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Sky123.Org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PPTS</dc:title>
  <dc:creator>PPTS</dc:creator>
  <cp:keywords>PPTS</cp:keywords>
  <dc:description>PPTS</dc:description>
  <dc:subject>PPTS</dc:subject>
  <cp:category>PPTS</cp:category>
  <cp:lastModifiedBy>、陪你帆布到高跟</cp:lastModifiedBy>
  <cp:revision>37</cp:revision>
  <dcterms:created xsi:type="dcterms:W3CDTF">2016-05-04T02:52:00Z</dcterms:created>
  <dcterms:modified xsi:type="dcterms:W3CDTF">2023-05-21T07:56:29Z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KSORubyTemplateID">
    <vt:lpwstr>8</vt:lpwstr>
  </property>
  <property fmtid="{D5CDD505-2E9C-101B-9397-08002B2CF9AE}" pid="4" name="ICV">
    <vt:lpwstr>7C72F19D6B654EA88D33B316E9028726_13</vt:lpwstr>
  </property>
</Properties>
</file>

<file path=docProps/thumbnail.jpeg>
</file>